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86" r:id="rId3"/>
    <p:sldId id="270" r:id="rId5"/>
    <p:sldId id="311" r:id="rId6"/>
    <p:sldId id="312" r:id="rId7"/>
    <p:sldId id="313" r:id="rId8"/>
    <p:sldId id="314" r:id="rId9"/>
    <p:sldId id="315" r:id="rId10"/>
    <p:sldId id="316" r:id="rId11"/>
    <p:sldId id="31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5" r:id="rId25"/>
    <p:sldId id="283" r:id="rId26"/>
    <p:sldId id="284" r:id="rId27"/>
    <p:sldId id="257" r:id="rId28"/>
    <p:sldId id="258" r:id="rId29"/>
    <p:sldId id="259" r:id="rId30"/>
    <p:sldId id="260" r:id="rId31"/>
    <p:sldId id="261" r:id="rId32"/>
    <p:sldId id="265" r:id="rId33"/>
    <p:sldId id="317" r:id="rId34"/>
    <p:sldId id="26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3864"/>
    <a:srgbClr val="3D5278"/>
    <a:srgbClr val="6CA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2" autoAdjust="0"/>
    <p:restoredTop sz="94434" autoAdjust="0"/>
  </p:normalViewPr>
  <p:slideViewPr>
    <p:cSldViewPr snapToGrid="0">
      <p:cViewPr varScale="1">
        <p:scale>
          <a:sx n="70" d="100"/>
          <a:sy n="70" d="100"/>
        </p:scale>
        <p:origin x="70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1B2AA4F-B828-4D7C-AFD3-893933DAFCB4}"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I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I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I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I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I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I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ED5C38B-4203-4CFE-A0A5-5A270AEEBD03}"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5195EC8D-AEBB-45E3-8CE7-985A57FF41A3}"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9125A72E-7739-4966-974D-C1624632654E}"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E8BC4727-7C41-4BD2-B5F4-B2AB89F65B2B}"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94918F78-B35F-4810-B745-A1AB9AE22866}"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2ED356E9-F656-4D14-A999-05246F755E82}" type="datetime1">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AD9C7EE8-B454-4BE1-8F19-6927261966BE}" type="datetime1">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5C8AEA7-9664-46BA-94F4-94952D86A450}" type="datetime1">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0DD180-7E90-4D57-877C-22C91BF4A185}" type="datetime1">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C24588CF-B540-4399-A217-E2D3F0AEBF51}" type="datetime1">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7A2C365F-60C0-4221-B86A-C008926FBB03}" type="datetime1">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6B64A0-8D25-452E-9E2A-CF550F282F75}" type="datetime1">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8.jpeg"/><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1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s 5"/>
          <p:cNvSpPr/>
          <p:nvPr/>
        </p:nvSpPr>
        <p:spPr>
          <a:xfrm>
            <a:off x="-15240" y="-35812"/>
            <a:ext cx="12202160" cy="2096135"/>
          </a:xfrm>
          <a:prstGeom prst="rect">
            <a:avLst/>
          </a:prstGeom>
          <a:solidFill>
            <a:srgbClr val="203864">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Box 7"/>
          <p:cNvSpPr txBox="1"/>
          <p:nvPr/>
        </p:nvSpPr>
        <p:spPr>
          <a:xfrm>
            <a:off x="238199" y="4926746"/>
            <a:ext cx="3441700" cy="646331"/>
          </a:xfrm>
          <a:prstGeom prst="rect">
            <a:avLst/>
          </a:prstGeom>
          <a:noFill/>
        </p:spPr>
        <p:txBody>
          <a:bodyPr wrap="square" rtlCol="0">
            <a:spAutoFit/>
          </a:bodyPr>
          <a:lstStyle/>
          <a:p>
            <a:r>
              <a:rPr lang="en-IN" altLang="en-US" dirty="0">
                <a:latin typeface="Times New Roman" panose="02020603050405020304" charset="0"/>
                <a:cs typeface="Times New Roman" panose="02020603050405020304" charset="0"/>
              </a:rPr>
              <a:t>Under the guidance of</a:t>
            </a:r>
            <a:endParaRPr lang="en-IN" altLang="en-US" dirty="0">
              <a:latin typeface="Times New Roman" panose="02020603050405020304" charset="0"/>
              <a:cs typeface="Times New Roman" panose="02020603050405020304" charset="0"/>
            </a:endParaRPr>
          </a:p>
          <a:p>
            <a:r>
              <a:rPr lang="en-IN" altLang="en-US" b="1" dirty="0">
                <a:latin typeface="Times New Roman" panose="02020603050405020304" charset="0"/>
                <a:cs typeface="Times New Roman" panose="02020603050405020304" charset="0"/>
              </a:rPr>
              <a:t>DR. </a:t>
            </a:r>
            <a:r>
              <a:rPr lang="en-IN" altLang="en-US" b="1" dirty="0" smtClean="0">
                <a:latin typeface="Times New Roman" panose="02020603050405020304" charset="0"/>
                <a:cs typeface="Times New Roman" panose="02020603050405020304" charset="0"/>
              </a:rPr>
              <a:t>ALEENA </a:t>
            </a:r>
            <a:r>
              <a:rPr lang="en-IN" altLang="en-US" b="1" dirty="0">
                <a:latin typeface="Times New Roman" panose="02020603050405020304" charset="0"/>
                <a:cs typeface="Times New Roman" panose="02020603050405020304" charset="0"/>
              </a:rPr>
              <a:t>SWETAPADMA</a:t>
            </a:r>
            <a:endParaRPr lang="en-IN" altLang="en-US" b="1" dirty="0">
              <a:latin typeface="Times New Roman" panose="02020603050405020304" charset="0"/>
              <a:cs typeface="Times New Roman" panose="02020603050405020304" charset="0"/>
            </a:endParaRPr>
          </a:p>
        </p:txBody>
      </p:sp>
      <p:sp>
        <p:nvSpPr>
          <p:cNvPr id="9" name="Text Box 8"/>
          <p:cNvSpPr txBox="1"/>
          <p:nvPr/>
        </p:nvSpPr>
        <p:spPr>
          <a:xfrm>
            <a:off x="770572" y="698979"/>
            <a:ext cx="10667365" cy="829945"/>
          </a:xfrm>
          <a:prstGeom prst="rect">
            <a:avLst/>
          </a:prstGeom>
          <a:noFill/>
          <a:ln>
            <a:noFill/>
          </a:ln>
        </p:spPr>
        <p:txBody>
          <a:bodyPr wrap="square" rtlCol="0">
            <a:spAutoFit/>
          </a:bodyPr>
          <a:lstStyle/>
          <a:p>
            <a:pPr algn="ctr"/>
            <a:r>
              <a:rPr lang="en-IN" altLang="en-US" sz="4800" b="1" dirty="0">
                <a:solidFill>
                  <a:schemeClr val="bg1"/>
                </a:solidFill>
                <a:latin typeface="Times New Roman" panose="02020603050405020304" charset="0"/>
                <a:cs typeface="Times New Roman" panose="02020603050405020304" charset="0"/>
              </a:rPr>
              <a:t>HEALTH DISCERNMENT SYSTEM</a:t>
            </a:r>
            <a:endParaRPr lang="en-IN" altLang="en-US" sz="4800" b="1" dirty="0">
              <a:solidFill>
                <a:schemeClr val="bg1"/>
              </a:solidFill>
              <a:latin typeface="Times New Roman" panose="02020603050405020304" charset="0"/>
              <a:cs typeface="Times New Roman" panose="02020603050405020304" charset="0"/>
            </a:endParaRPr>
          </a:p>
        </p:txBody>
      </p:sp>
      <p:sp>
        <p:nvSpPr>
          <p:cNvPr id="10" name="Text Box 9"/>
          <p:cNvSpPr txBox="1"/>
          <p:nvPr/>
        </p:nvSpPr>
        <p:spPr>
          <a:xfrm>
            <a:off x="9029065" y="4834890"/>
            <a:ext cx="3022600" cy="1476375"/>
          </a:xfrm>
          <a:prstGeom prst="rect">
            <a:avLst/>
          </a:prstGeom>
          <a:noFill/>
        </p:spPr>
        <p:txBody>
          <a:bodyPr wrap="square" rtlCol="0">
            <a:spAutoFit/>
          </a:bodyPr>
          <a:lstStyle/>
          <a:p>
            <a:pPr algn="r"/>
            <a:r>
              <a:rPr lang="en-IN" altLang="en-US" b="1" dirty="0">
                <a:latin typeface="Times New Roman" panose="02020603050405020304" charset="0"/>
                <a:cs typeface="Times New Roman" panose="02020603050405020304" charset="0"/>
              </a:rPr>
              <a:t>Anish </a:t>
            </a:r>
            <a:r>
              <a:rPr lang="en-IN" altLang="en-US" b="1" dirty="0" smtClean="0">
                <a:latin typeface="Times New Roman" panose="02020603050405020304" charset="0"/>
                <a:cs typeface="Times New Roman" panose="02020603050405020304" charset="0"/>
              </a:rPr>
              <a:t>Kumar (1706200)</a:t>
            </a:r>
            <a:endParaRPr lang="en-IN" altLang="en-US" b="1" dirty="0">
              <a:latin typeface="Times New Roman" panose="02020603050405020304" charset="0"/>
              <a:cs typeface="Times New Roman" panose="02020603050405020304" charset="0"/>
            </a:endParaRPr>
          </a:p>
          <a:p>
            <a:pPr algn="r"/>
            <a:r>
              <a:rPr lang="en-IN" altLang="en-US" b="1" dirty="0" err="1">
                <a:latin typeface="Times New Roman" panose="02020603050405020304" charset="0"/>
                <a:cs typeface="Times New Roman" panose="02020603050405020304" charset="0"/>
              </a:rPr>
              <a:t>Indrila</a:t>
            </a:r>
            <a:r>
              <a:rPr lang="en-IN" altLang="en-US" b="1" dirty="0">
                <a:latin typeface="Times New Roman" panose="02020603050405020304" charset="0"/>
                <a:cs typeface="Times New Roman" panose="02020603050405020304" charset="0"/>
              </a:rPr>
              <a:t> </a:t>
            </a:r>
            <a:r>
              <a:rPr lang="en-IN" altLang="en-US" b="1" dirty="0" err="1">
                <a:latin typeface="Times New Roman" panose="02020603050405020304" charset="0"/>
                <a:cs typeface="Times New Roman" panose="02020603050405020304" charset="0"/>
              </a:rPr>
              <a:t>Basak</a:t>
            </a:r>
            <a:r>
              <a:rPr lang="en-IN" altLang="en-US" b="1" dirty="0">
                <a:latin typeface="Times New Roman" panose="02020603050405020304" charset="0"/>
                <a:cs typeface="Times New Roman" panose="02020603050405020304" charset="0"/>
              </a:rPr>
              <a:t> (1706224)</a:t>
            </a:r>
            <a:endParaRPr lang="en-IN" altLang="en-US" b="1" dirty="0">
              <a:latin typeface="Times New Roman" panose="02020603050405020304" charset="0"/>
              <a:cs typeface="Times New Roman" panose="02020603050405020304" charset="0"/>
            </a:endParaRPr>
          </a:p>
          <a:p>
            <a:pPr algn="r"/>
            <a:r>
              <a:rPr lang="en-IN" altLang="en-US" b="1" dirty="0">
                <a:latin typeface="Times New Roman" panose="02020603050405020304" charset="0"/>
                <a:cs typeface="Times New Roman" panose="02020603050405020304" charset="0"/>
              </a:rPr>
              <a:t>Pranav Jain (1706243)</a:t>
            </a:r>
            <a:endParaRPr lang="en-IN" altLang="en-US" b="1" dirty="0">
              <a:latin typeface="Times New Roman" panose="02020603050405020304" charset="0"/>
              <a:cs typeface="Times New Roman" panose="02020603050405020304" charset="0"/>
            </a:endParaRPr>
          </a:p>
          <a:p>
            <a:pPr algn="r"/>
            <a:r>
              <a:rPr lang="en-IN" altLang="en-US" b="1" dirty="0" err="1">
                <a:latin typeface="Times New Roman" panose="02020603050405020304" charset="0"/>
                <a:cs typeface="Times New Roman" panose="02020603050405020304" charset="0"/>
              </a:rPr>
              <a:t>Ritam</a:t>
            </a:r>
            <a:r>
              <a:rPr lang="en-IN" altLang="en-US" b="1" dirty="0">
                <a:latin typeface="Times New Roman" panose="02020603050405020304" charset="0"/>
                <a:cs typeface="Times New Roman" panose="02020603050405020304" charset="0"/>
              </a:rPr>
              <a:t> </a:t>
            </a:r>
            <a:r>
              <a:rPr lang="en-IN" altLang="en-US" b="1" dirty="0" err="1">
                <a:latin typeface="Times New Roman" panose="02020603050405020304" charset="0"/>
                <a:cs typeface="Times New Roman" panose="02020603050405020304" charset="0"/>
              </a:rPr>
              <a:t>Barik</a:t>
            </a:r>
            <a:r>
              <a:rPr lang="en-IN" altLang="en-US" b="1" dirty="0">
                <a:latin typeface="Times New Roman" panose="02020603050405020304" charset="0"/>
                <a:cs typeface="Times New Roman" panose="02020603050405020304" charset="0"/>
              </a:rPr>
              <a:t> (1706254)</a:t>
            </a:r>
            <a:endParaRPr lang="en-IN" altLang="en-US" b="1" dirty="0">
              <a:latin typeface="Times New Roman" panose="02020603050405020304" charset="0"/>
              <a:cs typeface="Times New Roman" panose="02020603050405020304" charset="0"/>
            </a:endParaRPr>
          </a:p>
          <a:p>
            <a:pPr algn="r"/>
            <a:r>
              <a:rPr lang="en-IN" altLang="en-US" b="1" dirty="0" err="1">
                <a:latin typeface="Times New Roman" panose="02020603050405020304" charset="0"/>
                <a:cs typeface="Times New Roman" panose="02020603050405020304" charset="0"/>
              </a:rPr>
              <a:t>Rituraj</a:t>
            </a:r>
            <a:r>
              <a:rPr lang="en-IN" altLang="en-US" b="1" dirty="0">
                <a:latin typeface="Times New Roman" panose="02020603050405020304" charset="0"/>
                <a:cs typeface="Times New Roman" panose="02020603050405020304" charset="0"/>
              </a:rPr>
              <a:t> </a:t>
            </a:r>
            <a:r>
              <a:rPr lang="en-IN" altLang="en-US" b="1" dirty="0" err="1">
                <a:latin typeface="Times New Roman" panose="02020603050405020304" charset="0"/>
                <a:cs typeface="Times New Roman" panose="02020603050405020304" charset="0"/>
              </a:rPr>
              <a:t>Saha</a:t>
            </a:r>
            <a:r>
              <a:rPr lang="en-IN" altLang="en-US" b="1" dirty="0">
                <a:latin typeface="Times New Roman" panose="02020603050405020304" charset="0"/>
                <a:cs typeface="Times New Roman" panose="02020603050405020304" charset="0"/>
              </a:rPr>
              <a:t> (1706256)</a:t>
            </a:r>
            <a:endParaRPr lang="en-IN" altLang="en-US" b="1" dirty="0">
              <a:latin typeface="Times New Roman" panose="02020603050405020304" charset="0"/>
              <a:cs typeface="Times New Roman" panose="02020603050405020304" charset="0"/>
            </a:endParaRPr>
          </a:p>
        </p:txBody>
      </p:sp>
      <p:sp>
        <p:nvSpPr>
          <p:cNvPr id="12" name="Rectangles 11"/>
          <p:cNvSpPr/>
          <p:nvPr/>
        </p:nvSpPr>
        <p:spPr>
          <a:xfrm>
            <a:off x="5080" y="6349365"/>
            <a:ext cx="12181840" cy="399415"/>
          </a:xfrm>
          <a:prstGeom prst="rect">
            <a:avLst/>
          </a:prstGeom>
          <a:solidFill>
            <a:schemeClr val="accent6">
              <a:lumMod val="75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s 10"/>
          <p:cNvSpPr/>
          <p:nvPr/>
        </p:nvSpPr>
        <p:spPr>
          <a:xfrm>
            <a:off x="13335" y="6491605"/>
            <a:ext cx="12181840" cy="578896"/>
          </a:xfrm>
          <a:prstGeom prst="rect">
            <a:avLst/>
          </a:prstGeom>
          <a:solidFill>
            <a:srgbClr val="6CA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Content Placeholder 17"/>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2654882" y="2068354"/>
            <a:ext cx="6861915" cy="2595245"/>
          </a:xfrm>
        </p:spPr>
      </p:pic>
      <p:sp>
        <p:nvSpPr>
          <p:cNvPr id="19" name="Date Placeholder 18"/>
          <p:cNvSpPr>
            <a:spLocks noGrp="1"/>
          </p:cNvSpPr>
          <p:nvPr>
            <p:ph type="dt" sz="half" idx="10"/>
          </p:nvPr>
        </p:nvSpPr>
        <p:spPr/>
        <p:txBody>
          <a:bodyPr/>
          <a:lstStyle/>
          <a:p>
            <a:fld id="{DF143659-D64E-4430-9720-5C2AEC4ABA99}" type="datetime1">
              <a:rPr lang="en-US" smtClean="0"/>
            </a:fld>
            <a:endParaRPr lang="en-US" dirty="0"/>
          </a:p>
        </p:txBody>
      </p:sp>
      <p:sp>
        <p:nvSpPr>
          <p:cNvPr id="20" name="Slide Number Placeholder 19"/>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s 5"/>
          <p:cNvSpPr/>
          <p:nvPr/>
        </p:nvSpPr>
        <p:spPr>
          <a:xfrm>
            <a:off x="5080" y="6406515"/>
            <a:ext cx="12181840" cy="399415"/>
          </a:xfrm>
          <a:prstGeom prst="rect">
            <a:avLst/>
          </a:prstGeom>
          <a:solidFill>
            <a:schemeClr val="accent6">
              <a:lumMod val="75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s 3"/>
          <p:cNvSpPr/>
          <p:nvPr/>
        </p:nvSpPr>
        <p:spPr>
          <a:xfrm>
            <a:off x="9525" y="1270"/>
            <a:ext cx="12202160" cy="1097280"/>
          </a:xfrm>
          <a:prstGeom prst="rect">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Box 1"/>
          <p:cNvSpPr txBox="1"/>
          <p:nvPr/>
        </p:nvSpPr>
        <p:spPr>
          <a:xfrm>
            <a:off x="2524125" y="271780"/>
            <a:ext cx="7133590" cy="645160"/>
          </a:xfrm>
          <a:prstGeom prst="rect">
            <a:avLst/>
          </a:prstGeom>
          <a:noFill/>
        </p:spPr>
        <p:txBody>
          <a:bodyPr wrap="square" rtlCol="0">
            <a:spAutoFit/>
          </a:bodyPr>
          <a:lstStyle/>
          <a:p>
            <a:pPr algn="ctr"/>
            <a:r>
              <a:rPr lang="en-IN" altLang="en-US" sz="3600" dirty="0">
                <a:solidFill>
                  <a:schemeClr val="bg1"/>
                </a:solidFill>
                <a:latin typeface="Times New Roman" panose="02020603050405020304" charset="0"/>
                <a:cs typeface="Times New Roman" panose="02020603050405020304" charset="0"/>
                <a:sym typeface="+mn-ea"/>
              </a:rPr>
              <a:t>Software Requirements Specification</a:t>
            </a:r>
            <a:endParaRPr lang="en-IN" altLang="en-US" sz="3600" dirty="0">
              <a:solidFill>
                <a:schemeClr val="bg1"/>
              </a:solidFill>
            </a:endParaRPr>
          </a:p>
        </p:txBody>
      </p:sp>
      <p:sp>
        <p:nvSpPr>
          <p:cNvPr id="9" name="Text Box 8"/>
          <p:cNvSpPr txBox="1"/>
          <p:nvPr/>
        </p:nvSpPr>
        <p:spPr>
          <a:xfrm>
            <a:off x="513601" y="1453721"/>
            <a:ext cx="4519930" cy="491490"/>
          </a:xfrm>
          <a:prstGeom prst="rect">
            <a:avLst/>
          </a:prstGeom>
          <a:noFill/>
        </p:spPr>
        <p:txBody>
          <a:bodyPr wrap="square" rtlCol="0">
            <a:spAutoFit/>
          </a:bodyPr>
          <a:lstStyle/>
          <a:p>
            <a:pPr algn="l"/>
            <a:r>
              <a:rPr lang="en-IN" altLang="en-US" sz="2600" b="1" dirty="0"/>
              <a:t> </a:t>
            </a:r>
            <a:r>
              <a:rPr lang="en-IN" altLang="en-US" sz="2600" b="1" dirty="0">
                <a:latin typeface="Times New Roman" panose="02020603050405020304" charset="0"/>
                <a:cs typeface="Times New Roman" panose="02020603050405020304" charset="0"/>
              </a:rPr>
              <a:t>Product Scope</a:t>
            </a:r>
            <a:endParaRPr lang="en-IN" altLang="en-US" sz="2600" b="1" dirty="0">
              <a:latin typeface="Times New Roman" panose="02020603050405020304" charset="0"/>
              <a:cs typeface="Times New Roman" panose="02020603050405020304" charset="0"/>
            </a:endParaRPr>
          </a:p>
        </p:txBody>
      </p:sp>
      <p:sp>
        <p:nvSpPr>
          <p:cNvPr id="12" name="Text Box 11"/>
          <p:cNvSpPr txBox="1"/>
          <p:nvPr/>
        </p:nvSpPr>
        <p:spPr>
          <a:xfrm>
            <a:off x="513601" y="2071749"/>
            <a:ext cx="4962099" cy="3816429"/>
          </a:xfrm>
          <a:prstGeom prst="rect">
            <a:avLst/>
          </a:prstGeom>
          <a:noFill/>
        </p:spPr>
        <p:txBody>
          <a:bodyPr wrap="square" rtlCol="0">
            <a:spAutoFit/>
          </a:bodyPr>
          <a:lstStyle/>
          <a:p>
            <a:pPr marL="285750" indent="-285750" algn="just">
              <a:buFont typeface="Arial" panose="020B0604020202020204" pitchFamily="34" charset="0"/>
              <a:buChar char="•"/>
            </a:pPr>
            <a:r>
              <a:rPr lang="en-IN" altLang="en-US" sz="2200" dirty="0">
                <a:latin typeface="Times New Roman" panose="02020603050405020304" charset="0"/>
                <a:cs typeface="Times New Roman" panose="02020603050405020304" charset="0"/>
              </a:rPr>
              <a:t>This system will help to </a:t>
            </a:r>
            <a:r>
              <a:rPr lang="en-IN" altLang="en-US" sz="2200" dirty="0" smtClean="0">
                <a:latin typeface="Times New Roman" panose="02020603050405020304" charset="0"/>
                <a:cs typeface="Times New Roman" panose="02020603050405020304" charset="0"/>
              </a:rPr>
              <a:t>detect</a:t>
            </a:r>
            <a:r>
              <a:rPr lang="en-IN" altLang="en-US" sz="2200" dirty="0" smtClean="0">
                <a:latin typeface="Times New Roman" panose="02020603050405020304" charset="0"/>
                <a:cs typeface="Times New Roman" panose="02020603050405020304" charset="0"/>
              </a:rPr>
              <a:t> </a:t>
            </a:r>
            <a:r>
              <a:rPr lang="en-IN" altLang="en-US" sz="2200" dirty="0">
                <a:latin typeface="Times New Roman" panose="02020603050405020304" charset="0"/>
                <a:cs typeface="Times New Roman" panose="02020603050405020304" charset="0"/>
              </a:rPr>
              <a:t>the medical results efficiently and will provide a user-friendly interface that can be used by the </a:t>
            </a:r>
            <a:r>
              <a:rPr lang="en-IN" altLang="en-US" sz="2200" dirty="0" smtClean="0">
                <a:latin typeface="Times New Roman" panose="02020603050405020304" charset="0"/>
                <a:cs typeface="Times New Roman" panose="02020603050405020304" charset="0"/>
              </a:rPr>
              <a:t>users. </a:t>
            </a:r>
            <a:endParaRPr lang="en-IN" altLang="en-US" sz="2200" dirty="0">
              <a:latin typeface="Times New Roman" panose="02020603050405020304" charset="0"/>
              <a:cs typeface="Times New Roman" panose="02020603050405020304" charset="0"/>
            </a:endParaRPr>
          </a:p>
          <a:p>
            <a:pPr marL="285750" indent="-285750" algn="just">
              <a:buFont typeface="Arial" panose="020B0604020202020204" pitchFamily="34" charset="0"/>
              <a:buChar char="•"/>
            </a:pPr>
            <a:endParaRPr lang="en-IN" altLang="en-US" sz="2200" dirty="0">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IN" altLang="en-US" sz="2200" dirty="0">
                <a:latin typeface="Times New Roman" panose="02020603050405020304" charset="0"/>
                <a:cs typeface="Times New Roman" panose="02020603050405020304" charset="0"/>
              </a:rPr>
              <a:t>The Health Discernment System helps not only the patients but also the health-care professionals to </a:t>
            </a:r>
            <a:r>
              <a:rPr lang="en-IN" altLang="en-US" sz="2200" dirty="0" smtClean="0">
                <a:latin typeface="Times New Roman" panose="02020603050405020304" charset="0"/>
                <a:cs typeface="Times New Roman" panose="02020603050405020304" charset="0"/>
              </a:rPr>
              <a:t>dete</a:t>
            </a:r>
            <a:r>
              <a:rPr lang="en-IN" altLang="en-US" sz="2200" dirty="0" smtClean="0">
                <a:latin typeface="Times New Roman" panose="02020603050405020304" charset="0"/>
                <a:cs typeface="Times New Roman" panose="02020603050405020304" charset="0"/>
              </a:rPr>
              <a:t>ct </a:t>
            </a:r>
            <a:r>
              <a:rPr lang="en-IN" altLang="en-US" sz="2200" dirty="0">
                <a:latin typeface="Times New Roman" panose="02020603050405020304" charset="0"/>
                <a:cs typeface="Times New Roman" panose="02020603050405020304" charset="0"/>
              </a:rPr>
              <a:t>the medical test results more effectively and in a bias-free manner by </a:t>
            </a:r>
            <a:r>
              <a:rPr lang="en-IN" altLang="en-US" sz="2200" dirty="0" smtClean="0">
                <a:latin typeface="Times New Roman" panose="02020603050405020304" charset="0"/>
                <a:cs typeface="Times New Roman" panose="02020603050405020304" charset="0"/>
              </a:rPr>
              <a:t>computerizing </a:t>
            </a:r>
            <a:r>
              <a:rPr lang="en-IN" altLang="en-US" sz="2200" dirty="0">
                <a:latin typeface="Times New Roman" panose="02020603050405020304" charset="0"/>
                <a:cs typeface="Times New Roman" panose="02020603050405020304" charset="0"/>
              </a:rPr>
              <a:t>the </a:t>
            </a:r>
            <a:r>
              <a:rPr lang="en-IN" altLang="en-US" sz="2200" dirty="0" smtClean="0">
                <a:latin typeface="Times New Roman" panose="02020603050405020304" charset="0"/>
                <a:cs typeface="Times New Roman" panose="02020603050405020304" charset="0"/>
              </a:rPr>
              <a:t>detection</a:t>
            </a:r>
            <a:r>
              <a:rPr lang="en-IN" altLang="en-US" sz="2200" dirty="0" smtClean="0">
                <a:latin typeface="Times New Roman" panose="02020603050405020304" charset="0"/>
                <a:cs typeface="Times New Roman" panose="02020603050405020304" charset="0"/>
              </a:rPr>
              <a:t> </a:t>
            </a:r>
            <a:r>
              <a:rPr lang="en-IN" altLang="en-US" sz="2200" dirty="0">
                <a:latin typeface="Times New Roman" panose="02020603050405020304" charset="0"/>
                <a:cs typeface="Times New Roman" panose="02020603050405020304" charset="0"/>
              </a:rPr>
              <a:t>process</a:t>
            </a:r>
            <a:r>
              <a:rPr lang="en-IN" altLang="en-US" sz="2100" dirty="0"/>
              <a:t>.</a:t>
            </a:r>
            <a:endParaRPr lang="en-IN" altLang="en-US" sz="2100" dirty="0"/>
          </a:p>
        </p:txBody>
      </p:sp>
      <p:sp>
        <p:nvSpPr>
          <p:cNvPr id="17" name="Text Box 16"/>
          <p:cNvSpPr txBox="1"/>
          <p:nvPr/>
        </p:nvSpPr>
        <p:spPr>
          <a:xfrm>
            <a:off x="6264322" y="1459799"/>
            <a:ext cx="5318125" cy="491490"/>
          </a:xfrm>
          <a:prstGeom prst="rect">
            <a:avLst/>
          </a:prstGeom>
          <a:noFill/>
        </p:spPr>
        <p:txBody>
          <a:bodyPr wrap="square" rtlCol="0">
            <a:spAutoFit/>
          </a:bodyPr>
          <a:lstStyle/>
          <a:p>
            <a:r>
              <a:rPr lang="en-IN" altLang="en-US" sz="2600" b="1" dirty="0">
                <a:latin typeface="Times New Roman" panose="02020603050405020304" charset="0"/>
                <a:cs typeface="Times New Roman" panose="02020603050405020304" charset="0"/>
              </a:rPr>
              <a:t>Product Functionality</a:t>
            </a:r>
            <a:endParaRPr lang="en-IN" altLang="en-US" sz="2600" b="1" dirty="0">
              <a:latin typeface="Times New Roman" panose="02020603050405020304" charset="0"/>
              <a:cs typeface="Times New Roman" panose="02020603050405020304" charset="0"/>
            </a:endParaRPr>
          </a:p>
        </p:txBody>
      </p:sp>
      <p:sp>
        <p:nvSpPr>
          <p:cNvPr id="18" name="Text Box 17"/>
          <p:cNvSpPr txBox="1"/>
          <p:nvPr/>
        </p:nvSpPr>
        <p:spPr>
          <a:xfrm>
            <a:off x="6264322" y="2071749"/>
            <a:ext cx="5560213" cy="3139321"/>
          </a:xfrm>
          <a:prstGeom prst="rect">
            <a:avLst/>
          </a:prstGeom>
          <a:noFill/>
        </p:spPr>
        <p:txBody>
          <a:bodyPr wrap="square" rtlCol="0">
            <a:spAutoFit/>
          </a:bodyPr>
          <a:lstStyle/>
          <a:p>
            <a:pPr algn="just"/>
            <a:r>
              <a:rPr lang="en-IN" altLang="en-US" sz="2200" dirty="0">
                <a:latin typeface="Times New Roman" panose="02020603050405020304" charset="0"/>
                <a:cs typeface="Times New Roman" panose="02020603050405020304" charset="0"/>
              </a:rPr>
              <a:t>All the functions of the system will be performed in </a:t>
            </a:r>
            <a:r>
              <a:rPr lang="en-IN" altLang="en-US" sz="2200" dirty="0" smtClean="0">
                <a:latin typeface="Times New Roman" panose="02020603050405020304" charset="0"/>
                <a:cs typeface="Times New Roman" panose="02020603050405020304" charset="0"/>
              </a:rPr>
              <a:t>the following order – </a:t>
            </a:r>
            <a:endParaRPr lang="en-IN" altLang="en-US" sz="2200" dirty="0">
              <a:latin typeface="Times New Roman" panose="02020603050405020304" charset="0"/>
              <a:cs typeface="Times New Roman" panose="02020603050405020304" charset="0"/>
            </a:endParaRPr>
          </a:p>
          <a:p>
            <a:endParaRPr lang="en-IN" altLang="en-US" sz="2200" dirty="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IN" altLang="en-US" sz="2200" dirty="0">
                <a:latin typeface="Times New Roman" panose="02020603050405020304" charset="0"/>
                <a:cs typeface="Times New Roman" panose="02020603050405020304" charset="0"/>
              </a:rPr>
              <a:t>Upload an image</a:t>
            </a:r>
            <a:endParaRPr lang="en-IN" altLang="en-US" sz="2200" dirty="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IN" altLang="en-US" sz="2200" dirty="0">
                <a:latin typeface="Times New Roman" panose="02020603050405020304" charset="0"/>
                <a:cs typeface="Times New Roman" panose="02020603050405020304" charset="0"/>
              </a:rPr>
              <a:t>Read image</a:t>
            </a:r>
            <a:endParaRPr lang="en-IN" altLang="en-US" sz="2200" dirty="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IN" altLang="en-US" sz="2200" dirty="0">
                <a:latin typeface="Times New Roman" panose="02020603050405020304" charset="0"/>
                <a:cs typeface="Times New Roman" panose="02020603050405020304" charset="0"/>
              </a:rPr>
              <a:t>Transform image</a:t>
            </a:r>
            <a:endParaRPr lang="en-IN" altLang="en-US" sz="2200" dirty="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IN" altLang="en-US" sz="2200" dirty="0">
                <a:latin typeface="Times New Roman" panose="02020603050405020304" charset="0"/>
                <a:cs typeface="Times New Roman" panose="02020603050405020304" charset="0"/>
              </a:rPr>
              <a:t>Evaluate image using the saved model</a:t>
            </a:r>
            <a:endParaRPr lang="en-IN" altLang="en-US" sz="2200" dirty="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IN" altLang="en-US" sz="2200" dirty="0">
                <a:latin typeface="Times New Roman" panose="02020603050405020304" charset="0"/>
                <a:cs typeface="Times New Roman" panose="02020603050405020304" charset="0"/>
              </a:rPr>
              <a:t>Determine and analyse the output</a:t>
            </a:r>
            <a:endParaRPr lang="en-IN" altLang="en-US" sz="2200" dirty="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IN" altLang="en-US" sz="2200" dirty="0">
                <a:latin typeface="Times New Roman" panose="02020603050405020304" charset="0"/>
                <a:cs typeface="Times New Roman" panose="02020603050405020304" charset="0"/>
              </a:rPr>
              <a:t>Display the output</a:t>
            </a:r>
            <a:endParaRPr lang="en-IN" altLang="en-US" sz="2200" dirty="0">
              <a:latin typeface="Times New Roman" panose="02020603050405020304" charset="0"/>
              <a:cs typeface="Times New Roman" panose="02020603050405020304" charset="0"/>
            </a:endParaRPr>
          </a:p>
        </p:txBody>
      </p:sp>
      <p:sp>
        <p:nvSpPr>
          <p:cNvPr id="3" name="Date Placeholder 2"/>
          <p:cNvSpPr>
            <a:spLocks noGrp="1"/>
          </p:cNvSpPr>
          <p:nvPr>
            <p:ph type="dt" sz="half" idx="10"/>
          </p:nvPr>
        </p:nvSpPr>
        <p:spPr/>
        <p:txBody>
          <a:bodyPr/>
          <a:lstStyle/>
          <a:p>
            <a:fld id="{377530C7-6FAF-4403-BAF8-CCAFB18D9DE1}" type="datetime1">
              <a:rPr lang="en-US" smtClean="0"/>
            </a:fld>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s 5"/>
          <p:cNvSpPr/>
          <p:nvPr/>
        </p:nvSpPr>
        <p:spPr>
          <a:xfrm>
            <a:off x="5080" y="6406515"/>
            <a:ext cx="12181840" cy="399415"/>
          </a:xfrm>
          <a:prstGeom prst="rect">
            <a:avLst/>
          </a:prstGeom>
          <a:solidFill>
            <a:schemeClr val="accent6">
              <a:lumMod val="75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s 3"/>
          <p:cNvSpPr/>
          <p:nvPr/>
        </p:nvSpPr>
        <p:spPr>
          <a:xfrm>
            <a:off x="9525" y="1270"/>
            <a:ext cx="12202160" cy="1097280"/>
          </a:xfrm>
          <a:prstGeom prst="rect">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Box 1"/>
          <p:cNvSpPr txBox="1"/>
          <p:nvPr/>
        </p:nvSpPr>
        <p:spPr>
          <a:xfrm>
            <a:off x="421005" y="227330"/>
            <a:ext cx="8837295" cy="645160"/>
          </a:xfrm>
          <a:prstGeom prst="rect">
            <a:avLst/>
          </a:prstGeom>
          <a:noFill/>
        </p:spPr>
        <p:txBody>
          <a:bodyPr wrap="square" rtlCol="0">
            <a:spAutoFit/>
          </a:bodyPr>
          <a:lstStyle/>
          <a:p>
            <a:r>
              <a:rPr lang="en-IN" altLang="en-US" sz="3600">
                <a:solidFill>
                  <a:schemeClr val="bg1"/>
                </a:solidFill>
                <a:latin typeface="Times New Roman" panose="02020603050405020304" charset="0"/>
                <a:cs typeface="Times New Roman" panose="02020603050405020304" charset="0"/>
                <a:sym typeface="+mn-ea"/>
              </a:rPr>
              <a:t>Contd..</a:t>
            </a:r>
            <a:endParaRPr lang="en-IN" altLang="en-US" sz="3600">
              <a:solidFill>
                <a:schemeClr val="bg1"/>
              </a:solidFill>
            </a:endParaRPr>
          </a:p>
        </p:txBody>
      </p:sp>
      <p:sp>
        <p:nvSpPr>
          <p:cNvPr id="3" name="Text Box 2"/>
          <p:cNvSpPr txBox="1"/>
          <p:nvPr/>
        </p:nvSpPr>
        <p:spPr>
          <a:xfrm>
            <a:off x="722312" y="1443776"/>
            <a:ext cx="4627245" cy="2431435"/>
          </a:xfrm>
          <a:prstGeom prst="rect">
            <a:avLst/>
          </a:prstGeom>
          <a:noFill/>
        </p:spPr>
        <p:txBody>
          <a:bodyPr wrap="square" rtlCol="0">
            <a:spAutoFit/>
          </a:bodyPr>
          <a:lstStyle/>
          <a:p>
            <a:r>
              <a:rPr lang="en-IN" altLang="en-US" sz="2600" b="1" dirty="0">
                <a:latin typeface="Times New Roman" panose="02020603050405020304" charset="0"/>
                <a:cs typeface="Times New Roman" panose="02020603050405020304" charset="0"/>
              </a:rPr>
              <a:t>Users and Characteristics</a:t>
            </a:r>
            <a:endParaRPr lang="en-IN" altLang="en-US" sz="2600" b="1" dirty="0">
              <a:latin typeface="Times New Roman" panose="02020603050405020304" charset="0"/>
              <a:cs typeface="Times New Roman" panose="02020603050405020304" charset="0"/>
            </a:endParaRPr>
          </a:p>
          <a:p>
            <a:endParaRPr lang="en-IN" altLang="en-US" sz="2100" dirty="0">
              <a:latin typeface="Times New Roman" panose="02020603050405020304" charset="0"/>
              <a:cs typeface="Times New Roman" panose="02020603050405020304" charset="0"/>
            </a:endParaRPr>
          </a:p>
          <a:p>
            <a:pPr algn="just"/>
            <a:r>
              <a:rPr lang="en-IN" altLang="en-US" sz="2100" dirty="0">
                <a:latin typeface="Times New Roman" panose="02020603050405020304" charset="0"/>
                <a:cs typeface="Times New Roman" panose="02020603050405020304" charset="0"/>
              </a:rPr>
              <a:t>The Health Discernment System </a:t>
            </a:r>
            <a:r>
              <a:rPr lang="en-IN" altLang="en-US" sz="2100" dirty="0" smtClean="0">
                <a:latin typeface="Times New Roman" panose="02020603050405020304" charset="0"/>
                <a:cs typeface="Times New Roman" panose="02020603050405020304" charset="0"/>
              </a:rPr>
              <a:t>has – </a:t>
            </a:r>
            <a:endParaRPr lang="en-IN" altLang="en-US" sz="2100" dirty="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lang="en-IN" altLang="en-US" sz="2100" dirty="0">
                <a:latin typeface="Times New Roman" panose="02020603050405020304" charset="0"/>
                <a:cs typeface="Times New Roman" panose="02020603050405020304" charset="0"/>
              </a:rPr>
              <a:t>one active actor (patients along with health- care professionals) </a:t>
            </a:r>
            <a:endParaRPr lang="en-IN" altLang="en-US" sz="2100" dirty="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lang="en-IN" altLang="en-US" sz="2100" dirty="0">
                <a:latin typeface="Times New Roman" panose="02020603050405020304" charset="0"/>
                <a:cs typeface="Times New Roman" panose="02020603050405020304" charset="0"/>
              </a:rPr>
              <a:t>one </a:t>
            </a:r>
            <a:r>
              <a:rPr lang="en-IN" altLang="en-US" sz="2100" dirty="0" smtClean="0">
                <a:latin typeface="Times New Roman" panose="02020603050405020304" charset="0"/>
                <a:cs typeface="Times New Roman" panose="02020603050405020304" charset="0"/>
              </a:rPr>
              <a:t>co-operating </a:t>
            </a:r>
            <a:r>
              <a:rPr lang="en-IN" altLang="en-US" sz="2100" dirty="0">
                <a:latin typeface="Times New Roman" panose="02020603050405020304" charset="0"/>
                <a:cs typeface="Times New Roman" panose="02020603050405020304" charset="0"/>
              </a:rPr>
              <a:t>system at the back </a:t>
            </a:r>
            <a:r>
              <a:rPr lang="en-IN" altLang="en-US" sz="2100" dirty="0" smtClean="0">
                <a:latin typeface="Times New Roman" panose="02020603050405020304" charset="0"/>
                <a:cs typeface="Times New Roman" panose="02020603050405020304" charset="0"/>
              </a:rPr>
              <a:t>end</a:t>
            </a:r>
            <a:endParaRPr lang="en-IN" altLang="en-US" sz="2100" dirty="0">
              <a:latin typeface="Times New Roman" panose="02020603050405020304" charset="0"/>
              <a:cs typeface="Times New Roman" panose="02020603050405020304" charset="0"/>
            </a:endParaRPr>
          </a:p>
        </p:txBody>
      </p:sp>
      <p:sp>
        <p:nvSpPr>
          <p:cNvPr id="5" name="Text Box 4"/>
          <p:cNvSpPr txBox="1"/>
          <p:nvPr/>
        </p:nvSpPr>
        <p:spPr>
          <a:xfrm>
            <a:off x="6386511" y="1445056"/>
            <a:ext cx="5255029" cy="2108269"/>
          </a:xfrm>
          <a:prstGeom prst="rect">
            <a:avLst/>
          </a:prstGeom>
          <a:noFill/>
        </p:spPr>
        <p:txBody>
          <a:bodyPr wrap="square" rtlCol="0">
            <a:spAutoFit/>
          </a:bodyPr>
          <a:lstStyle/>
          <a:p>
            <a:pPr algn="just"/>
            <a:r>
              <a:rPr lang="en-IN" altLang="en-US" sz="2600" b="1" dirty="0">
                <a:latin typeface="Times New Roman" panose="02020603050405020304" charset="0"/>
                <a:cs typeface="Times New Roman" panose="02020603050405020304" charset="0"/>
              </a:rPr>
              <a:t>Operating Environment </a:t>
            </a:r>
            <a:endParaRPr lang="en-IN" altLang="en-US" sz="2600" b="1" dirty="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endParaRPr lang="en-IN" altLang="en-US" sz="2100" dirty="0">
              <a:latin typeface="Times New Roman" panose="02020603050405020304" charset="0"/>
              <a:cs typeface="Times New Roman" panose="02020603050405020304" charset="0"/>
              <a:sym typeface="+mn-ea"/>
            </a:endParaRPr>
          </a:p>
          <a:p>
            <a:pPr marL="342900" indent="-342900" algn="just">
              <a:buFont typeface="Arial" panose="020B0604020202020204" pitchFamily="34" charset="0"/>
              <a:buChar char="•"/>
            </a:pPr>
            <a:r>
              <a:rPr lang="en-IN" altLang="en-US" sz="2100" dirty="0">
                <a:latin typeface="Times New Roman" panose="02020603050405020304" charset="0"/>
                <a:cs typeface="Times New Roman" panose="02020603050405020304" charset="0"/>
                <a:sym typeface="+mn-ea"/>
              </a:rPr>
              <a:t>Operating System: Minimum Windows XP or Windows VISTA. Better </a:t>
            </a:r>
            <a:r>
              <a:rPr lang="en-IN" altLang="en-US" sz="2100" dirty="0" smtClean="0">
                <a:latin typeface="Times New Roman" panose="02020603050405020304" charset="0"/>
                <a:cs typeface="Times New Roman" panose="02020603050405020304" charset="0"/>
                <a:sym typeface="+mn-ea"/>
              </a:rPr>
              <a:t>environment  </a:t>
            </a:r>
            <a:r>
              <a:rPr lang="en-IN" altLang="en-US" sz="2100" dirty="0">
                <a:latin typeface="Times New Roman" panose="02020603050405020304" charset="0"/>
                <a:cs typeface="Times New Roman" panose="02020603050405020304" charset="0"/>
                <a:sym typeface="+mn-ea"/>
              </a:rPr>
              <a:t>Windows 7, 8, 8.1, 10.</a:t>
            </a:r>
            <a:endParaRPr lang="en-IN" altLang="en-US" sz="2100" dirty="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lang="en-IN" altLang="en-US" sz="2100" dirty="0">
                <a:latin typeface="Times New Roman" panose="02020603050405020304" charset="0"/>
                <a:cs typeface="Times New Roman" panose="02020603050405020304" charset="0"/>
                <a:sym typeface="+mn-ea"/>
              </a:rPr>
              <a:t>Language: Python</a:t>
            </a:r>
            <a:endParaRPr lang="en-IN" altLang="en-US" sz="2100" dirty="0">
              <a:latin typeface="Times New Roman" panose="02020603050405020304" charset="0"/>
              <a:cs typeface="Times New Roman" panose="02020603050405020304" charset="0"/>
            </a:endParaRPr>
          </a:p>
        </p:txBody>
      </p:sp>
      <p:sp>
        <p:nvSpPr>
          <p:cNvPr id="7" name="Text Box 6"/>
          <p:cNvSpPr txBox="1"/>
          <p:nvPr/>
        </p:nvSpPr>
        <p:spPr>
          <a:xfrm>
            <a:off x="722312" y="3756747"/>
            <a:ext cx="10776585" cy="491490"/>
          </a:xfrm>
          <a:prstGeom prst="rect">
            <a:avLst/>
          </a:prstGeom>
          <a:noFill/>
        </p:spPr>
        <p:txBody>
          <a:bodyPr wrap="square" rtlCol="0">
            <a:spAutoFit/>
          </a:bodyPr>
          <a:lstStyle/>
          <a:p>
            <a:pPr algn="ctr"/>
            <a:r>
              <a:rPr lang="en-IN" altLang="en-US" sz="2600" b="1" dirty="0">
                <a:latin typeface="Times New Roman" panose="02020603050405020304" charset="0"/>
                <a:cs typeface="Times New Roman" panose="02020603050405020304" charset="0"/>
              </a:rPr>
              <a:t>Assumptions and Dependencies</a:t>
            </a:r>
            <a:endParaRPr lang="en-IN" altLang="en-US" sz="2600" b="1" dirty="0">
              <a:latin typeface="Times New Roman" panose="02020603050405020304" charset="0"/>
              <a:cs typeface="Times New Roman" panose="02020603050405020304" charset="0"/>
            </a:endParaRPr>
          </a:p>
        </p:txBody>
      </p:sp>
      <p:sp>
        <p:nvSpPr>
          <p:cNvPr id="8" name="Text Box 7"/>
          <p:cNvSpPr txBox="1"/>
          <p:nvPr/>
        </p:nvSpPr>
        <p:spPr>
          <a:xfrm>
            <a:off x="722312" y="4376469"/>
            <a:ext cx="10776585" cy="1708160"/>
          </a:xfrm>
          <a:prstGeom prst="rect">
            <a:avLst/>
          </a:prstGeom>
          <a:noFill/>
        </p:spPr>
        <p:txBody>
          <a:bodyPr wrap="square" rtlCol="0">
            <a:spAutoFit/>
          </a:bodyPr>
          <a:lstStyle/>
          <a:p>
            <a:pPr marL="342900" indent="-342900" algn="just">
              <a:buFont typeface="Arial" panose="020B0604020202020204" pitchFamily="34" charset="0"/>
              <a:buChar char="•"/>
            </a:pPr>
            <a:r>
              <a:rPr lang="en-US" sz="2100" dirty="0">
                <a:latin typeface="Times New Roman" panose="02020603050405020304" charset="0"/>
                <a:cs typeface="Times New Roman" panose="02020603050405020304" charset="0"/>
              </a:rPr>
              <a:t>If the user has a workstation that works on Windows OS then that person can easily use the </a:t>
            </a:r>
            <a:r>
              <a:rPr lang="en-US" sz="2100" dirty="0" smtClean="0">
                <a:latin typeface="Times New Roman" panose="02020603050405020304" charset="0"/>
                <a:cs typeface="Times New Roman" panose="02020603050405020304" charset="0"/>
              </a:rPr>
              <a:t>detection</a:t>
            </a:r>
            <a:r>
              <a:rPr lang="en-US" sz="2100" dirty="0" smtClean="0">
                <a:latin typeface="Times New Roman" panose="02020603050405020304" charset="0"/>
                <a:cs typeface="Times New Roman" panose="02020603050405020304" charset="0"/>
              </a:rPr>
              <a:t> </a:t>
            </a:r>
            <a:r>
              <a:rPr lang="en-US" sz="2100" dirty="0">
                <a:latin typeface="Times New Roman" panose="02020603050405020304" charset="0"/>
                <a:cs typeface="Times New Roman" panose="02020603050405020304" charset="0"/>
              </a:rPr>
              <a:t>interface. </a:t>
            </a:r>
            <a:endParaRPr lang="en-US" sz="2100" dirty="0">
              <a:latin typeface="Times New Roman" panose="02020603050405020304" charset="0"/>
              <a:cs typeface="Times New Roman" panose="02020603050405020304" charset="0"/>
            </a:endParaRPr>
          </a:p>
          <a:p>
            <a:pPr algn="just"/>
            <a:endParaRPr lang="en-US" sz="2100" dirty="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lang="en-US" sz="2100" dirty="0">
                <a:latin typeface="Times New Roman" panose="02020603050405020304" charset="0"/>
                <a:cs typeface="Times New Roman" panose="02020603050405020304" charset="0"/>
              </a:rPr>
              <a:t>The user also has to have the medical test images in JPEG, JPG or PNG format for </a:t>
            </a:r>
            <a:r>
              <a:rPr lang="en-US" sz="2100" dirty="0" smtClean="0">
                <a:latin typeface="Times New Roman" panose="02020603050405020304" charset="0"/>
                <a:cs typeface="Times New Roman" panose="02020603050405020304" charset="0"/>
              </a:rPr>
              <a:t>detection</a:t>
            </a:r>
            <a:r>
              <a:rPr lang="en-US" sz="2100" dirty="0" smtClean="0">
                <a:latin typeface="Times New Roman" panose="02020603050405020304" charset="0"/>
                <a:cs typeface="Times New Roman" panose="02020603050405020304" charset="0"/>
              </a:rPr>
              <a:t> </a:t>
            </a:r>
            <a:r>
              <a:rPr lang="en-US" sz="2100" dirty="0">
                <a:latin typeface="Times New Roman" panose="02020603050405020304" charset="0"/>
                <a:cs typeface="Times New Roman" panose="02020603050405020304" charset="0"/>
              </a:rPr>
              <a:t>purpose.</a:t>
            </a:r>
            <a:endParaRPr lang="en-US" sz="2100" dirty="0">
              <a:latin typeface="Times New Roman" panose="02020603050405020304" charset="0"/>
              <a:cs typeface="Times New Roman" panose="02020603050405020304" charset="0"/>
            </a:endParaRPr>
          </a:p>
        </p:txBody>
      </p:sp>
      <p:sp>
        <p:nvSpPr>
          <p:cNvPr id="9" name="Date Placeholder 8"/>
          <p:cNvSpPr>
            <a:spLocks noGrp="1"/>
          </p:cNvSpPr>
          <p:nvPr>
            <p:ph type="dt" sz="half" idx="10"/>
          </p:nvPr>
        </p:nvSpPr>
        <p:spPr/>
        <p:txBody>
          <a:bodyPr/>
          <a:lstStyle/>
          <a:p>
            <a:fld id="{5649CBC0-3B00-4438-8C07-10320E11E170}" type="datetime1">
              <a:rPr lang="en-US" smtClean="0"/>
            </a:fld>
            <a:endParaRPr lang="en-US"/>
          </a:p>
        </p:txBody>
      </p:sp>
      <p:sp>
        <p:nvSpPr>
          <p:cNvPr id="10" name="Slide Number Placeholder 9"/>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s 5"/>
          <p:cNvSpPr/>
          <p:nvPr/>
        </p:nvSpPr>
        <p:spPr>
          <a:xfrm>
            <a:off x="5080" y="6406515"/>
            <a:ext cx="12181840" cy="399415"/>
          </a:xfrm>
          <a:prstGeom prst="rect">
            <a:avLst/>
          </a:prstGeom>
          <a:solidFill>
            <a:schemeClr val="accent6">
              <a:lumMod val="75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s 3"/>
          <p:cNvSpPr/>
          <p:nvPr/>
        </p:nvSpPr>
        <p:spPr>
          <a:xfrm>
            <a:off x="9525" y="1270"/>
            <a:ext cx="12202160" cy="1097280"/>
          </a:xfrm>
          <a:prstGeom prst="rect">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2" name="Text Box 1"/>
          <p:cNvSpPr txBox="1"/>
          <p:nvPr/>
        </p:nvSpPr>
        <p:spPr>
          <a:xfrm>
            <a:off x="2497772" y="243840"/>
            <a:ext cx="6920230" cy="645160"/>
          </a:xfrm>
          <a:prstGeom prst="rect">
            <a:avLst/>
          </a:prstGeom>
          <a:noFill/>
        </p:spPr>
        <p:txBody>
          <a:bodyPr wrap="square" rtlCol="0">
            <a:spAutoFit/>
          </a:bodyPr>
          <a:lstStyle/>
          <a:p>
            <a:pPr algn="ctr"/>
            <a:r>
              <a:rPr lang="en-IN" altLang="en-US" sz="3600">
                <a:solidFill>
                  <a:schemeClr val="bg1"/>
                </a:solidFill>
                <a:latin typeface="Times New Roman" panose="02020603050405020304" charset="0"/>
                <a:cs typeface="Times New Roman" panose="02020603050405020304" charset="0"/>
              </a:rPr>
              <a:t>Requirement Analysis</a:t>
            </a:r>
            <a:endParaRPr lang="en-IN" altLang="en-US" sz="3600">
              <a:solidFill>
                <a:schemeClr val="bg1"/>
              </a:solidFill>
              <a:latin typeface="Times New Roman" panose="02020603050405020304" charset="0"/>
              <a:cs typeface="Times New Roman" panose="02020603050405020304" charset="0"/>
            </a:endParaRPr>
          </a:p>
        </p:txBody>
      </p:sp>
      <p:sp>
        <p:nvSpPr>
          <p:cNvPr id="3" name="Text Box 2"/>
          <p:cNvSpPr txBox="1"/>
          <p:nvPr/>
        </p:nvSpPr>
        <p:spPr>
          <a:xfrm>
            <a:off x="462915" y="1324610"/>
            <a:ext cx="11246864" cy="4647426"/>
          </a:xfrm>
          <a:prstGeom prst="rect">
            <a:avLst/>
          </a:prstGeom>
          <a:noFill/>
        </p:spPr>
        <p:txBody>
          <a:bodyPr wrap="square" rtlCol="0">
            <a:spAutoFit/>
          </a:bodyPr>
          <a:lstStyle/>
          <a:p>
            <a:pPr algn="just"/>
            <a:r>
              <a:rPr lang="en-IN" altLang="en-US" sz="2600" b="1" dirty="0">
                <a:latin typeface="Times New Roman" panose="02020603050405020304" charset="0"/>
                <a:cs typeface="Times New Roman" panose="02020603050405020304" charset="0"/>
              </a:rPr>
              <a:t>Specific Requirements</a:t>
            </a:r>
            <a:endParaRPr lang="en-IN" altLang="en-US" sz="2600" b="1" dirty="0">
              <a:latin typeface="Times New Roman" panose="02020603050405020304" charset="0"/>
              <a:cs typeface="Times New Roman" panose="02020603050405020304" charset="0"/>
            </a:endParaRPr>
          </a:p>
          <a:p>
            <a:pPr algn="just"/>
            <a:endParaRPr lang="en-IN" altLang="en-US" sz="2600" b="1" dirty="0">
              <a:latin typeface="Times New Roman" panose="02020603050405020304" charset="0"/>
              <a:cs typeface="Times New Roman" panose="02020603050405020304" charset="0"/>
            </a:endParaRPr>
          </a:p>
          <a:p>
            <a:pPr algn="just"/>
            <a:r>
              <a:rPr lang="en-IN" altLang="en-US" sz="2400" b="1" dirty="0">
                <a:latin typeface="Times New Roman" panose="02020603050405020304" charset="0"/>
                <a:cs typeface="Times New Roman" panose="02020603050405020304" charset="0"/>
              </a:rPr>
              <a:t>EXTERNAL INTERFACE REQUIREMENTS</a:t>
            </a:r>
            <a:endParaRPr lang="en-IN" altLang="en-US" sz="2400" b="1" dirty="0">
              <a:latin typeface="Times New Roman" panose="02020603050405020304" charset="0"/>
              <a:cs typeface="Times New Roman" panose="02020603050405020304" charset="0"/>
            </a:endParaRPr>
          </a:p>
          <a:p>
            <a:pPr algn="just"/>
            <a:endParaRPr lang="en-IN" altLang="en-US" sz="2200" dirty="0">
              <a:latin typeface="Times New Roman" panose="02020603050405020304" charset="0"/>
              <a:cs typeface="Times New Roman" panose="02020603050405020304" charset="0"/>
            </a:endParaRPr>
          </a:p>
          <a:p>
            <a:pPr algn="just"/>
            <a:r>
              <a:rPr lang="en-IN" altLang="en-US" sz="2200" dirty="0">
                <a:latin typeface="Times New Roman" panose="02020603050405020304" charset="0"/>
                <a:cs typeface="Times New Roman" panose="02020603050405020304" charset="0"/>
              </a:rPr>
              <a:t>There are two interfaces </a:t>
            </a:r>
            <a:r>
              <a:rPr lang="en-IN" altLang="en-US" sz="2200" dirty="0" smtClean="0">
                <a:latin typeface="Times New Roman" panose="02020603050405020304" charset="0"/>
                <a:cs typeface="Times New Roman" panose="02020603050405020304" charset="0"/>
              </a:rPr>
              <a:t>namely – User </a:t>
            </a:r>
            <a:r>
              <a:rPr lang="en-IN" altLang="en-US" sz="2200" dirty="0">
                <a:latin typeface="Times New Roman" panose="02020603050405020304" charset="0"/>
                <a:cs typeface="Times New Roman" panose="02020603050405020304" charset="0"/>
              </a:rPr>
              <a:t>Interface and Software Interface.</a:t>
            </a:r>
            <a:endParaRPr lang="en-IN" altLang="en-US" sz="2200" dirty="0">
              <a:latin typeface="Times New Roman" panose="02020603050405020304" charset="0"/>
              <a:cs typeface="Times New Roman" panose="02020603050405020304" charset="0"/>
            </a:endParaRPr>
          </a:p>
          <a:p>
            <a:pPr algn="just"/>
            <a:endParaRPr lang="en-IN" altLang="en-US" sz="2200" dirty="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lang="en-IN" altLang="en-US" sz="2200" dirty="0">
                <a:latin typeface="Times New Roman" panose="02020603050405020304" charset="0"/>
                <a:cs typeface="Times New Roman" panose="02020603050405020304" charset="0"/>
              </a:rPr>
              <a:t>User Interface</a:t>
            </a:r>
            <a:endParaRPr lang="en-IN" altLang="en-US" sz="2200" dirty="0">
              <a:latin typeface="Times New Roman" panose="02020603050405020304" charset="0"/>
              <a:cs typeface="Times New Roman" panose="02020603050405020304" charset="0"/>
            </a:endParaRPr>
          </a:p>
          <a:p>
            <a:pPr indent="0" algn="just">
              <a:buFont typeface="Arial" panose="020B0604020202020204" pitchFamily="34" charset="0"/>
              <a:buNone/>
            </a:pPr>
            <a:r>
              <a:rPr lang="en-IN" altLang="en-US" sz="2200" dirty="0">
                <a:latin typeface="Times New Roman" panose="02020603050405020304" charset="0"/>
                <a:cs typeface="Times New Roman" panose="02020603050405020304" charset="0"/>
              </a:rPr>
              <a:t>The user interface will be implemented using any desktop running on Windows OS. This interface will be very user friendly so that people from different strata can use it to detect their disease without any difficulty by just uploading their medical test image.</a:t>
            </a:r>
            <a:endParaRPr lang="en-IN" altLang="en-US" sz="2200" dirty="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endParaRPr lang="en-IN" altLang="en-US" sz="2200" dirty="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lang="en-IN" altLang="en-US" sz="2200" dirty="0">
                <a:latin typeface="Times New Roman" panose="02020603050405020304" charset="0"/>
                <a:cs typeface="Times New Roman" panose="02020603050405020304" charset="0"/>
              </a:rPr>
              <a:t>Software Interface</a:t>
            </a:r>
            <a:endParaRPr lang="en-IN" altLang="en-US" sz="2200" dirty="0">
              <a:latin typeface="Times New Roman" panose="02020603050405020304" charset="0"/>
              <a:cs typeface="Times New Roman" panose="02020603050405020304" charset="0"/>
            </a:endParaRPr>
          </a:p>
          <a:p>
            <a:pPr indent="0" algn="just">
              <a:buFont typeface="Arial" panose="020B0604020202020204" pitchFamily="34" charset="0"/>
              <a:buNone/>
            </a:pPr>
            <a:r>
              <a:rPr lang="en-IN" altLang="en-US" sz="2200" dirty="0">
                <a:latin typeface="Times New Roman" panose="02020603050405020304" charset="0"/>
                <a:cs typeface="Times New Roman" panose="02020603050405020304" charset="0"/>
              </a:rPr>
              <a:t>A software interface running on Windows OS. It should have Python compiler(3.6).</a:t>
            </a:r>
            <a:endParaRPr lang="en-IN" altLang="en-US" sz="2200" dirty="0">
              <a:latin typeface="Times New Roman" panose="02020603050405020304" charset="0"/>
              <a:cs typeface="Times New Roman" panose="02020603050405020304" charset="0"/>
            </a:endParaRPr>
          </a:p>
        </p:txBody>
      </p:sp>
      <p:sp>
        <p:nvSpPr>
          <p:cNvPr id="5" name="Date Placeholder 4"/>
          <p:cNvSpPr>
            <a:spLocks noGrp="1"/>
          </p:cNvSpPr>
          <p:nvPr>
            <p:ph type="dt" sz="half" idx="10"/>
          </p:nvPr>
        </p:nvSpPr>
        <p:spPr/>
        <p:txBody>
          <a:bodyPr/>
          <a:lstStyle/>
          <a:p>
            <a:fld id="{F1F2B086-80C5-49FD-B1B4-7F308D49D290}" type="datetime1">
              <a:rPr lang="en-US" smtClean="0"/>
            </a:fld>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s 5"/>
          <p:cNvSpPr/>
          <p:nvPr/>
        </p:nvSpPr>
        <p:spPr>
          <a:xfrm>
            <a:off x="5080" y="6406515"/>
            <a:ext cx="12181840" cy="399415"/>
          </a:xfrm>
          <a:prstGeom prst="rect">
            <a:avLst/>
          </a:prstGeom>
          <a:solidFill>
            <a:schemeClr val="accent6">
              <a:lumMod val="75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s 3"/>
          <p:cNvSpPr/>
          <p:nvPr/>
        </p:nvSpPr>
        <p:spPr>
          <a:xfrm>
            <a:off x="9525" y="1270"/>
            <a:ext cx="12202160" cy="1097280"/>
          </a:xfrm>
          <a:prstGeom prst="rect">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Box 1"/>
          <p:cNvSpPr txBox="1"/>
          <p:nvPr/>
        </p:nvSpPr>
        <p:spPr>
          <a:xfrm>
            <a:off x="495300" y="227330"/>
            <a:ext cx="2663825" cy="645160"/>
          </a:xfrm>
          <a:prstGeom prst="rect">
            <a:avLst/>
          </a:prstGeom>
          <a:noFill/>
        </p:spPr>
        <p:txBody>
          <a:bodyPr wrap="square" rtlCol="0">
            <a:spAutoFit/>
          </a:bodyPr>
          <a:lstStyle/>
          <a:p>
            <a:r>
              <a:rPr lang="en-IN" altLang="en-US" sz="3600">
                <a:solidFill>
                  <a:schemeClr val="bg1"/>
                </a:solidFill>
                <a:latin typeface="Times New Roman" panose="02020603050405020304" charset="0"/>
                <a:cs typeface="Times New Roman" panose="02020603050405020304" charset="0"/>
              </a:rPr>
              <a:t>Contd..</a:t>
            </a:r>
            <a:endParaRPr lang="en-IN" altLang="en-US" sz="3600">
              <a:solidFill>
                <a:schemeClr val="bg1"/>
              </a:solidFill>
              <a:latin typeface="Times New Roman" panose="02020603050405020304" charset="0"/>
              <a:cs typeface="Times New Roman" panose="02020603050405020304" charset="0"/>
            </a:endParaRPr>
          </a:p>
        </p:txBody>
      </p:sp>
      <p:sp>
        <p:nvSpPr>
          <p:cNvPr id="3" name="Text Box 2"/>
          <p:cNvSpPr txBox="1"/>
          <p:nvPr/>
        </p:nvSpPr>
        <p:spPr>
          <a:xfrm>
            <a:off x="495300" y="1413510"/>
            <a:ext cx="5172075" cy="4508927"/>
          </a:xfrm>
          <a:prstGeom prst="rect">
            <a:avLst/>
          </a:prstGeom>
          <a:noFill/>
        </p:spPr>
        <p:txBody>
          <a:bodyPr wrap="square" rtlCol="0">
            <a:spAutoFit/>
          </a:bodyPr>
          <a:lstStyle/>
          <a:p>
            <a:pPr algn="just"/>
            <a:r>
              <a:rPr lang="en-IN" altLang="en-US" sz="2400" b="1" dirty="0">
                <a:latin typeface="Times New Roman" panose="02020603050405020304" charset="0"/>
                <a:cs typeface="Times New Roman" panose="02020603050405020304" charset="0"/>
              </a:rPr>
              <a:t>BEHAVIOUR REQUIREMENTS</a:t>
            </a:r>
            <a:endParaRPr lang="en-IN" altLang="en-US" sz="2400" b="1" dirty="0">
              <a:latin typeface="Times New Roman" panose="02020603050405020304" charset="0"/>
              <a:cs typeface="Times New Roman" panose="02020603050405020304" charset="0"/>
            </a:endParaRPr>
          </a:p>
          <a:p>
            <a:pPr algn="just"/>
            <a:endParaRPr lang="en-IN" altLang="en-US" sz="2100" dirty="0">
              <a:latin typeface="Times New Roman" panose="02020603050405020304" charset="0"/>
              <a:cs typeface="Times New Roman" panose="02020603050405020304" charset="0"/>
            </a:endParaRPr>
          </a:p>
          <a:p>
            <a:pPr algn="just"/>
            <a:r>
              <a:rPr lang="en-IN" altLang="en-US" sz="2200" dirty="0">
                <a:latin typeface="Times New Roman" panose="02020603050405020304" charset="0"/>
                <a:cs typeface="Times New Roman" panose="02020603050405020304" charset="0"/>
              </a:rPr>
              <a:t>Use Case View</a:t>
            </a:r>
            <a:endParaRPr lang="en-IN" altLang="en-US" sz="2200" dirty="0">
              <a:latin typeface="Times New Roman" panose="02020603050405020304" charset="0"/>
              <a:cs typeface="Times New Roman" panose="02020603050405020304" charset="0"/>
            </a:endParaRPr>
          </a:p>
          <a:p>
            <a:pPr algn="just"/>
            <a:endParaRPr lang="en-IN" altLang="en-US" sz="2200" dirty="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lang="en-IN" altLang="en-US" sz="2200" dirty="0">
                <a:latin typeface="Times New Roman" panose="02020603050405020304" charset="0"/>
                <a:cs typeface="Times New Roman" panose="02020603050405020304" charset="0"/>
              </a:rPr>
              <a:t>User Use Case</a:t>
            </a:r>
            <a:endParaRPr lang="en-IN" altLang="en-US" sz="2200" dirty="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endParaRPr lang="en-IN" altLang="en-US" sz="2200" dirty="0">
              <a:latin typeface="Times New Roman" panose="02020603050405020304" charset="0"/>
              <a:cs typeface="Times New Roman" panose="02020603050405020304" charset="0"/>
            </a:endParaRPr>
          </a:p>
          <a:p>
            <a:pPr indent="0" algn="just">
              <a:buFont typeface="Arial" panose="020B0604020202020204" pitchFamily="34" charset="0"/>
              <a:buNone/>
            </a:pPr>
            <a:r>
              <a:rPr lang="en-IN" altLang="en-US" sz="2200" dirty="0">
                <a:latin typeface="Times New Roman" panose="02020603050405020304" charset="0"/>
                <a:cs typeface="Times New Roman" panose="02020603050405020304" charset="0"/>
              </a:rPr>
              <a:t>This use case will select and upload the image.</a:t>
            </a:r>
            <a:endParaRPr lang="en-IN" altLang="en-US" sz="2200" dirty="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endParaRPr lang="en-IN" altLang="en-US" sz="2200" dirty="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lang="en-IN" altLang="en-US" sz="2200" dirty="0">
                <a:latin typeface="Times New Roman" panose="02020603050405020304" charset="0"/>
                <a:cs typeface="Times New Roman" panose="02020603050405020304" charset="0"/>
              </a:rPr>
              <a:t>System Use Case</a:t>
            </a:r>
            <a:endParaRPr lang="en-IN" altLang="en-US" sz="2200" dirty="0">
              <a:latin typeface="Times New Roman" panose="02020603050405020304" charset="0"/>
              <a:cs typeface="Times New Roman" panose="02020603050405020304" charset="0"/>
            </a:endParaRPr>
          </a:p>
          <a:p>
            <a:pPr algn="just"/>
            <a:endParaRPr lang="en-IN" altLang="en-US" sz="2200" dirty="0">
              <a:latin typeface="Times New Roman" panose="02020603050405020304" charset="0"/>
              <a:cs typeface="Times New Roman" panose="02020603050405020304" charset="0"/>
            </a:endParaRPr>
          </a:p>
          <a:p>
            <a:pPr algn="just"/>
            <a:r>
              <a:rPr lang="en-IN" altLang="en-US" sz="2200" dirty="0">
                <a:latin typeface="Times New Roman" panose="02020603050405020304" charset="0"/>
                <a:cs typeface="Times New Roman" panose="02020603050405020304" charset="0"/>
              </a:rPr>
              <a:t>This use case will perform the internal operations at the backend.</a:t>
            </a:r>
            <a:endParaRPr lang="en-IN" altLang="en-US" sz="2200" dirty="0">
              <a:latin typeface="Times New Roman" panose="02020603050405020304" charset="0"/>
              <a:cs typeface="Times New Roman" panose="02020603050405020304" charset="0"/>
            </a:endParaRPr>
          </a:p>
        </p:txBody>
      </p:sp>
      <p:sp>
        <p:nvSpPr>
          <p:cNvPr id="5" name="Text Box 4"/>
          <p:cNvSpPr txBox="1"/>
          <p:nvPr/>
        </p:nvSpPr>
        <p:spPr>
          <a:xfrm>
            <a:off x="6022340" y="1413510"/>
            <a:ext cx="5737860" cy="368300"/>
          </a:xfrm>
          <a:prstGeom prst="rect">
            <a:avLst/>
          </a:prstGeom>
          <a:noFill/>
        </p:spPr>
        <p:txBody>
          <a:bodyPr wrap="square" rtlCol="0">
            <a:spAutoFit/>
          </a:bodyPr>
          <a:lstStyle/>
          <a:p>
            <a:endParaRPr lang="en-US"/>
          </a:p>
        </p:txBody>
      </p:sp>
      <p:pic>
        <p:nvPicPr>
          <p:cNvPr id="7" name="Picture 27" descr="usecase"/>
          <p:cNvPicPr>
            <a:picLocks noChangeAspect="1"/>
          </p:cNvPicPr>
          <p:nvPr/>
        </p:nvPicPr>
        <p:blipFill>
          <a:blip r:embed="rId1"/>
          <a:stretch>
            <a:fillRect/>
          </a:stretch>
        </p:blipFill>
        <p:spPr>
          <a:xfrm>
            <a:off x="5939790" y="1292860"/>
            <a:ext cx="5494655" cy="4341495"/>
          </a:xfrm>
          <a:prstGeom prst="rect">
            <a:avLst/>
          </a:prstGeom>
          <a:noFill/>
          <a:ln w="9525">
            <a:noFill/>
          </a:ln>
        </p:spPr>
      </p:pic>
      <p:sp>
        <p:nvSpPr>
          <p:cNvPr id="8" name="Text Box 7"/>
          <p:cNvSpPr txBox="1"/>
          <p:nvPr/>
        </p:nvSpPr>
        <p:spPr>
          <a:xfrm>
            <a:off x="6058535" y="5718810"/>
            <a:ext cx="5375910" cy="337185"/>
          </a:xfrm>
          <a:prstGeom prst="rect">
            <a:avLst/>
          </a:prstGeom>
          <a:noFill/>
        </p:spPr>
        <p:txBody>
          <a:bodyPr wrap="square" rtlCol="0">
            <a:spAutoFit/>
          </a:bodyPr>
          <a:lstStyle/>
          <a:p>
            <a:pPr algn="ctr"/>
            <a:r>
              <a:rPr lang="en-IN" altLang="en-US" sz="1600" dirty="0">
                <a:latin typeface="Times New Roman" panose="02020603050405020304" charset="0"/>
                <a:cs typeface="Times New Roman" panose="02020603050405020304" charset="0"/>
              </a:rPr>
              <a:t>Figure 1. </a:t>
            </a:r>
            <a:r>
              <a:rPr lang="en-US" sz="1600" dirty="0">
                <a:latin typeface="Times New Roman" panose="02020603050405020304" charset="0"/>
                <a:cs typeface="Times New Roman" panose="02020603050405020304" charset="0"/>
              </a:rPr>
              <a:t>Use Case View of the </a:t>
            </a:r>
            <a:r>
              <a:rPr lang="en-US" sz="1600" dirty="0" smtClean="0">
                <a:latin typeface="Times New Roman" panose="02020603050405020304" charset="0"/>
                <a:cs typeface="Times New Roman" panose="02020603050405020304" charset="0"/>
              </a:rPr>
              <a:t>system.</a:t>
            </a:r>
            <a:endParaRPr lang="en-US" sz="1600" dirty="0">
              <a:latin typeface="Times New Roman" panose="02020603050405020304" charset="0"/>
              <a:cs typeface="Times New Roman" panose="02020603050405020304" charset="0"/>
            </a:endParaRPr>
          </a:p>
        </p:txBody>
      </p:sp>
      <p:sp>
        <p:nvSpPr>
          <p:cNvPr id="9" name="Date Placeholder 8"/>
          <p:cNvSpPr>
            <a:spLocks noGrp="1"/>
          </p:cNvSpPr>
          <p:nvPr>
            <p:ph type="dt" sz="half" idx="10"/>
          </p:nvPr>
        </p:nvSpPr>
        <p:spPr/>
        <p:txBody>
          <a:bodyPr/>
          <a:lstStyle/>
          <a:p>
            <a:fld id="{8A3F3CBF-3A00-4D07-9888-9607F742342C}" type="datetime1">
              <a:rPr lang="en-US" smtClean="0"/>
            </a:fld>
            <a:endParaRPr lang="en-US"/>
          </a:p>
        </p:txBody>
      </p:sp>
      <p:sp>
        <p:nvSpPr>
          <p:cNvPr id="10" name="Slide Number Placeholder 9"/>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s 5"/>
          <p:cNvSpPr/>
          <p:nvPr/>
        </p:nvSpPr>
        <p:spPr>
          <a:xfrm>
            <a:off x="5080" y="6406515"/>
            <a:ext cx="12181840" cy="399415"/>
          </a:xfrm>
          <a:prstGeom prst="rect">
            <a:avLst/>
          </a:prstGeom>
          <a:solidFill>
            <a:schemeClr val="accent6">
              <a:lumMod val="75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s 3"/>
          <p:cNvSpPr/>
          <p:nvPr/>
        </p:nvSpPr>
        <p:spPr>
          <a:xfrm>
            <a:off x="9525" y="1270"/>
            <a:ext cx="12202160" cy="1097280"/>
          </a:xfrm>
          <a:prstGeom prst="rect">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Box 1"/>
          <p:cNvSpPr txBox="1"/>
          <p:nvPr/>
        </p:nvSpPr>
        <p:spPr>
          <a:xfrm>
            <a:off x="495300" y="227330"/>
            <a:ext cx="2663825" cy="645160"/>
          </a:xfrm>
          <a:prstGeom prst="rect">
            <a:avLst/>
          </a:prstGeom>
          <a:noFill/>
        </p:spPr>
        <p:txBody>
          <a:bodyPr wrap="square" rtlCol="0">
            <a:spAutoFit/>
          </a:bodyPr>
          <a:lstStyle/>
          <a:p>
            <a:r>
              <a:rPr lang="en-IN" altLang="en-US" sz="3600">
                <a:solidFill>
                  <a:schemeClr val="bg1"/>
                </a:solidFill>
                <a:latin typeface="Times New Roman" panose="02020603050405020304" charset="0"/>
                <a:cs typeface="Times New Roman" panose="02020603050405020304" charset="0"/>
              </a:rPr>
              <a:t>Contd..</a:t>
            </a:r>
            <a:endParaRPr lang="en-IN" altLang="en-US" sz="3600">
              <a:solidFill>
                <a:schemeClr val="bg1"/>
              </a:solidFill>
              <a:latin typeface="Times New Roman" panose="02020603050405020304" charset="0"/>
              <a:cs typeface="Times New Roman" panose="02020603050405020304" charset="0"/>
            </a:endParaRPr>
          </a:p>
        </p:txBody>
      </p:sp>
      <p:sp>
        <p:nvSpPr>
          <p:cNvPr id="3" name="Text Box 2"/>
          <p:cNvSpPr txBox="1"/>
          <p:nvPr/>
        </p:nvSpPr>
        <p:spPr>
          <a:xfrm>
            <a:off x="495301" y="1324610"/>
            <a:ext cx="10982466" cy="4770537"/>
          </a:xfrm>
          <a:prstGeom prst="rect">
            <a:avLst/>
          </a:prstGeom>
          <a:noFill/>
        </p:spPr>
        <p:txBody>
          <a:bodyPr wrap="square" rtlCol="0">
            <a:spAutoFit/>
          </a:bodyPr>
          <a:lstStyle/>
          <a:p>
            <a:pPr algn="just"/>
            <a:r>
              <a:rPr lang="en-IN" altLang="en-US" sz="2600" b="1" dirty="0">
                <a:latin typeface="Times New Roman" panose="02020603050405020304" charset="0"/>
                <a:cs typeface="Times New Roman" panose="02020603050405020304" charset="0"/>
              </a:rPr>
              <a:t>Non Functional Requirements</a:t>
            </a:r>
            <a:endParaRPr lang="en-IN" altLang="en-US" sz="2600" b="1" dirty="0">
              <a:latin typeface="Times New Roman" panose="02020603050405020304" charset="0"/>
              <a:cs typeface="Times New Roman" panose="02020603050405020304" charset="0"/>
            </a:endParaRPr>
          </a:p>
          <a:p>
            <a:pPr algn="just"/>
            <a:endParaRPr lang="en-IN" altLang="en-US" sz="2600" b="1" dirty="0">
              <a:latin typeface="Times New Roman" panose="02020603050405020304" charset="0"/>
              <a:cs typeface="Times New Roman" panose="02020603050405020304" charset="0"/>
            </a:endParaRPr>
          </a:p>
          <a:p>
            <a:pPr algn="just"/>
            <a:r>
              <a:rPr lang="en-IN" altLang="en-US" sz="2400" b="1" dirty="0">
                <a:latin typeface="Times New Roman" panose="02020603050405020304" charset="0"/>
                <a:cs typeface="Times New Roman" panose="02020603050405020304" charset="0"/>
              </a:rPr>
              <a:t>PERFORMANCE REQUIREMENTS</a:t>
            </a:r>
            <a:endParaRPr lang="en-IN" altLang="en-US" sz="2400" b="1" dirty="0">
              <a:latin typeface="Times New Roman" panose="02020603050405020304" charset="0"/>
              <a:cs typeface="Times New Roman" panose="02020603050405020304" charset="0"/>
            </a:endParaRPr>
          </a:p>
          <a:p>
            <a:pPr algn="just"/>
            <a:endParaRPr lang="en-IN" altLang="en-US" sz="2000" b="1" dirty="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lang="en-IN" altLang="en-US" sz="2200" dirty="0">
                <a:latin typeface="Times New Roman" panose="02020603050405020304" charset="0"/>
                <a:cs typeface="Times New Roman" panose="02020603050405020304" charset="0"/>
              </a:rPr>
              <a:t>The product performance will be based on a local system.</a:t>
            </a:r>
            <a:endParaRPr lang="en-IN" altLang="en-US" sz="2200" dirty="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endParaRPr lang="en-IN" altLang="en-US" sz="2200" dirty="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lang="en-IN" altLang="en-US" sz="2200" dirty="0">
                <a:latin typeface="Times New Roman" panose="02020603050405020304" charset="0"/>
                <a:cs typeface="Times New Roman" panose="02020603050405020304" charset="0"/>
              </a:rPr>
              <a:t>Image detection will take some time.</a:t>
            </a:r>
            <a:endParaRPr lang="en-IN" altLang="en-US" sz="2200" dirty="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endParaRPr lang="en-IN" altLang="en-US" sz="2200" dirty="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lang="en-IN" altLang="en-US" sz="2200" dirty="0">
                <a:latin typeface="Times New Roman" panose="02020603050405020304" charset="0"/>
                <a:cs typeface="Times New Roman" panose="02020603050405020304" charset="0"/>
              </a:rPr>
              <a:t>The evaluation performance will depend on some software and hardware components.</a:t>
            </a:r>
            <a:endParaRPr lang="en-IN" altLang="en-US" sz="2200" dirty="0">
              <a:latin typeface="Times New Roman" panose="02020603050405020304" charset="0"/>
              <a:cs typeface="Times New Roman" panose="02020603050405020304" charset="0"/>
            </a:endParaRPr>
          </a:p>
          <a:p>
            <a:pPr indent="0" algn="just">
              <a:buNone/>
            </a:pPr>
            <a:endParaRPr lang="en-IN" altLang="en-US" sz="2600" b="1" dirty="0">
              <a:latin typeface="Times New Roman" panose="02020603050405020304" charset="0"/>
              <a:cs typeface="Times New Roman" panose="02020603050405020304" charset="0"/>
            </a:endParaRPr>
          </a:p>
          <a:p>
            <a:pPr indent="0" algn="just">
              <a:buNone/>
            </a:pPr>
            <a:r>
              <a:rPr lang="en-IN" altLang="en-US" sz="2400" b="1" dirty="0">
                <a:latin typeface="Times New Roman" panose="02020603050405020304" charset="0"/>
                <a:cs typeface="Times New Roman" panose="02020603050405020304" charset="0"/>
              </a:rPr>
              <a:t>SAFETY AND SECURITY </a:t>
            </a:r>
            <a:r>
              <a:rPr lang="en-IN" altLang="en-US" sz="2400" b="1" dirty="0" smtClean="0">
                <a:latin typeface="Times New Roman" panose="02020603050405020304" charset="0"/>
                <a:cs typeface="Times New Roman" panose="02020603050405020304" charset="0"/>
              </a:rPr>
              <a:t>REQUIREMENTS</a:t>
            </a:r>
            <a:endParaRPr lang="en-IN" altLang="en-US" sz="2400" b="1" dirty="0" smtClean="0">
              <a:latin typeface="Times New Roman" panose="02020603050405020304" charset="0"/>
              <a:cs typeface="Times New Roman" panose="02020603050405020304" charset="0"/>
            </a:endParaRPr>
          </a:p>
          <a:p>
            <a:pPr indent="0" algn="just">
              <a:buNone/>
            </a:pPr>
            <a:endParaRPr lang="en-IN" altLang="en-US" sz="2600" b="1" dirty="0">
              <a:latin typeface="Times New Roman" panose="02020603050405020304" charset="0"/>
              <a:cs typeface="Times New Roman" panose="02020603050405020304" charset="0"/>
            </a:endParaRPr>
          </a:p>
          <a:p>
            <a:pPr algn="just"/>
            <a:r>
              <a:rPr lang="en-IN" altLang="en-US" sz="2200" dirty="0">
                <a:latin typeface="Times New Roman" panose="02020603050405020304" charset="0"/>
                <a:cs typeface="Times New Roman" panose="02020603050405020304" charset="0"/>
              </a:rPr>
              <a:t>The security of the predicting interface depends directly on the security of the workstation.</a:t>
            </a:r>
            <a:endParaRPr lang="en-IN" altLang="en-US" sz="2200" dirty="0">
              <a:latin typeface="Times New Roman" panose="02020603050405020304" charset="0"/>
              <a:cs typeface="Times New Roman" panose="02020603050405020304" charset="0"/>
            </a:endParaRPr>
          </a:p>
        </p:txBody>
      </p:sp>
      <p:sp>
        <p:nvSpPr>
          <p:cNvPr id="5" name="Date Placeholder 4"/>
          <p:cNvSpPr>
            <a:spLocks noGrp="1"/>
          </p:cNvSpPr>
          <p:nvPr>
            <p:ph type="dt" sz="half" idx="10"/>
          </p:nvPr>
        </p:nvSpPr>
        <p:spPr/>
        <p:txBody>
          <a:bodyPr/>
          <a:lstStyle/>
          <a:p>
            <a:fld id="{5E3A2E50-5DE2-47B7-92B9-E46ADCFD1D8D}" type="datetime1">
              <a:rPr lang="en-US" smtClean="0"/>
            </a:fld>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s 5"/>
          <p:cNvSpPr/>
          <p:nvPr/>
        </p:nvSpPr>
        <p:spPr>
          <a:xfrm>
            <a:off x="5080" y="6406515"/>
            <a:ext cx="12181840" cy="399415"/>
          </a:xfrm>
          <a:prstGeom prst="rect">
            <a:avLst/>
          </a:prstGeom>
          <a:solidFill>
            <a:schemeClr val="accent6">
              <a:lumMod val="75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s 3"/>
          <p:cNvSpPr/>
          <p:nvPr/>
        </p:nvSpPr>
        <p:spPr>
          <a:xfrm>
            <a:off x="9525" y="1270"/>
            <a:ext cx="12202160" cy="1097280"/>
          </a:xfrm>
          <a:prstGeom prst="rect">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Box 1"/>
          <p:cNvSpPr txBox="1"/>
          <p:nvPr/>
        </p:nvSpPr>
        <p:spPr>
          <a:xfrm>
            <a:off x="2397760" y="227330"/>
            <a:ext cx="7396480" cy="645160"/>
          </a:xfrm>
          <a:prstGeom prst="rect">
            <a:avLst/>
          </a:prstGeom>
          <a:noFill/>
        </p:spPr>
        <p:txBody>
          <a:bodyPr wrap="square" rtlCol="0">
            <a:spAutoFit/>
          </a:bodyPr>
          <a:lstStyle/>
          <a:p>
            <a:pPr algn="ctr"/>
            <a:r>
              <a:rPr lang="en-IN" altLang="en-US" sz="3600" dirty="0">
                <a:solidFill>
                  <a:schemeClr val="bg1"/>
                </a:solidFill>
                <a:latin typeface="Times New Roman" panose="02020603050405020304" charset="0"/>
                <a:cs typeface="Times New Roman" panose="02020603050405020304" charset="0"/>
              </a:rPr>
              <a:t>Methodology and System Design</a:t>
            </a:r>
            <a:endParaRPr lang="en-IN" altLang="en-US" sz="3600" dirty="0">
              <a:solidFill>
                <a:schemeClr val="bg1"/>
              </a:solidFill>
              <a:latin typeface="Times New Roman" panose="02020603050405020304" charset="0"/>
              <a:cs typeface="Times New Roman" panose="02020603050405020304" charset="0"/>
            </a:endParaRPr>
          </a:p>
        </p:txBody>
      </p:sp>
      <p:sp>
        <p:nvSpPr>
          <p:cNvPr id="5" name="TextBox 4"/>
          <p:cNvSpPr txBox="1"/>
          <p:nvPr/>
        </p:nvSpPr>
        <p:spPr>
          <a:xfrm>
            <a:off x="642438" y="1627505"/>
            <a:ext cx="10889919" cy="4093428"/>
          </a:xfrm>
          <a:prstGeom prst="rect">
            <a:avLst/>
          </a:prstGeom>
          <a:noFill/>
        </p:spPr>
        <p:txBody>
          <a:bodyPr wrap="square" rtlCol="0">
            <a:spAutoFit/>
          </a:bodyPr>
          <a:lstStyle/>
          <a:p>
            <a:r>
              <a:rPr lang="en-IN" sz="2600" b="1" dirty="0">
                <a:latin typeface="Times New Roman" panose="02020603050405020304" charset="0"/>
                <a:cs typeface="Times New Roman" panose="02020603050405020304" charset="0"/>
              </a:rPr>
              <a:t>Image Processing</a:t>
            </a:r>
            <a:endParaRPr lang="en-IN" sz="2600" b="1" dirty="0">
              <a:latin typeface="Times New Roman" panose="02020603050405020304" charset="0"/>
              <a:cs typeface="Times New Roman" panose="02020603050405020304" charset="0"/>
            </a:endParaRPr>
          </a:p>
          <a:p>
            <a:endParaRPr lang="en-IN" sz="2000" dirty="0"/>
          </a:p>
          <a:p>
            <a:pPr marL="342900" indent="-342900" algn="just">
              <a:buFont typeface="Arial" panose="020B0604020202020204" pitchFamily="34" charset="0"/>
              <a:buChar char="•"/>
            </a:pPr>
            <a:r>
              <a:rPr lang="en-US" sz="2400" dirty="0" smtClean="0">
                <a:latin typeface="Times New Roman" panose="02020603050405020304" charset="0"/>
                <a:cs typeface="Times New Roman" panose="02020603050405020304" charset="0"/>
              </a:rPr>
              <a:t>Image processing can be defined as the technical analysis of an image by using complex algorithms.</a:t>
            </a:r>
            <a:endParaRPr lang="en-US" sz="2400" dirty="0">
              <a:latin typeface="Times New Roman" panose="02020603050405020304" charset="0"/>
              <a:cs typeface="Times New Roman" panose="02020603050405020304" charset="0"/>
            </a:endParaRPr>
          </a:p>
          <a:p>
            <a:pPr marL="285750" indent="-285750" algn="just">
              <a:buFont typeface="Arial" panose="020B0604020202020204" pitchFamily="34" charset="0"/>
              <a:buChar char="•"/>
            </a:pPr>
            <a:endParaRPr lang="en-US" sz="2400" dirty="0">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US" sz="2400" dirty="0">
                <a:latin typeface="Times New Roman" panose="02020603050405020304" charset="0"/>
                <a:cs typeface="Times New Roman" panose="02020603050405020304" charset="0"/>
              </a:rPr>
              <a:t>The purpose of early image processing was to improve the quality of the image. Its use has been increasing exponentially in the last decades.</a:t>
            </a:r>
            <a:endParaRPr lang="en-IN" sz="2400" dirty="0">
              <a:latin typeface="Times New Roman" panose="02020603050405020304" charset="0"/>
              <a:cs typeface="Times New Roman" panose="02020603050405020304" charset="0"/>
            </a:endParaRPr>
          </a:p>
          <a:p>
            <a:pPr algn="just"/>
            <a:r>
              <a:rPr lang="en-US" sz="2400" dirty="0">
                <a:latin typeface="Times New Roman" panose="02020603050405020304" charset="0"/>
                <a:cs typeface="Times New Roman" panose="02020603050405020304" charset="0"/>
              </a:rPr>
              <a:t> </a:t>
            </a:r>
            <a:endParaRPr lang="en-US" sz="2400" dirty="0">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US" sz="2400" dirty="0">
                <a:latin typeface="Times New Roman" panose="02020603050405020304" charset="0"/>
                <a:cs typeface="Times New Roman" panose="02020603050405020304" charset="0"/>
              </a:rPr>
              <a:t>Its applications range from medicine to entertainment, passing by geological processing and remote </a:t>
            </a:r>
            <a:r>
              <a:rPr lang="en-US" sz="2400" dirty="0" smtClean="0">
                <a:latin typeface="Times New Roman" panose="02020603050405020304" charset="0"/>
                <a:cs typeface="Times New Roman" panose="02020603050405020304" charset="0"/>
              </a:rPr>
              <a:t>sensing.</a:t>
            </a:r>
            <a:endParaRPr lang="en-US" sz="2400" dirty="0">
              <a:latin typeface="Times New Roman" panose="02020603050405020304" charset="0"/>
              <a:cs typeface="Times New Roman" panose="02020603050405020304" charset="0"/>
            </a:endParaRPr>
          </a:p>
          <a:p>
            <a:r>
              <a:rPr lang="en-US" sz="2200" dirty="0">
                <a:latin typeface="Times New Roman" panose="02020603050405020304" charset="0"/>
                <a:cs typeface="Times New Roman" panose="02020603050405020304" charset="0"/>
              </a:rPr>
              <a:t> </a:t>
            </a:r>
            <a:endParaRPr lang="en-IN" sz="2200" dirty="0">
              <a:latin typeface="Times New Roman" panose="02020603050405020304" charset="0"/>
              <a:cs typeface="Times New Roman" panose="02020603050405020304" charset="0"/>
            </a:endParaRPr>
          </a:p>
        </p:txBody>
      </p:sp>
      <p:sp>
        <p:nvSpPr>
          <p:cNvPr id="3" name="Date Placeholder 2"/>
          <p:cNvSpPr>
            <a:spLocks noGrp="1"/>
          </p:cNvSpPr>
          <p:nvPr>
            <p:ph type="dt" sz="half" idx="10"/>
          </p:nvPr>
        </p:nvSpPr>
        <p:spPr/>
        <p:txBody>
          <a:bodyPr/>
          <a:lstStyle/>
          <a:p>
            <a:fld id="{48660B29-482A-4CC0-9374-B850FB47DBFB}" type="datetime1">
              <a:rPr lang="en-US" smtClean="0"/>
            </a:fld>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s 5"/>
          <p:cNvSpPr/>
          <p:nvPr/>
        </p:nvSpPr>
        <p:spPr>
          <a:xfrm>
            <a:off x="5080" y="6406515"/>
            <a:ext cx="12181840" cy="399415"/>
          </a:xfrm>
          <a:prstGeom prst="rect">
            <a:avLst/>
          </a:prstGeom>
          <a:solidFill>
            <a:schemeClr val="accent6">
              <a:lumMod val="75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s 3"/>
          <p:cNvSpPr/>
          <p:nvPr/>
        </p:nvSpPr>
        <p:spPr>
          <a:xfrm>
            <a:off x="9525" y="1270"/>
            <a:ext cx="12202160" cy="1097280"/>
          </a:xfrm>
          <a:prstGeom prst="rect">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Box 1"/>
          <p:cNvSpPr txBox="1"/>
          <p:nvPr/>
        </p:nvSpPr>
        <p:spPr>
          <a:xfrm>
            <a:off x="478790" y="232410"/>
            <a:ext cx="4807585" cy="645160"/>
          </a:xfrm>
          <a:prstGeom prst="rect">
            <a:avLst/>
          </a:prstGeom>
          <a:noFill/>
        </p:spPr>
        <p:txBody>
          <a:bodyPr wrap="square" rtlCol="0">
            <a:spAutoFit/>
          </a:bodyPr>
          <a:lstStyle/>
          <a:p>
            <a:r>
              <a:rPr lang="en-IN" altLang="en-US" sz="3600" dirty="0">
                <a:solidFill>
                  <a:schemeClr val="bg1"/>
                </a:solidFill>
                <a:latin typeface="Times New Roman" panose="02020603050405020304" charset="0"/>
                <a:cs typeface="Times New Roman" panose="02020603050405020304" charset="0"/>
              </a:rPr>
              <a:t>Contd..</a:t>
            </a:r>
            <a:endParaRPr lang="en-IN" altLang="en-US" sz="3600" dirty="0">
              <a:solidFill>
                <a:schemeClr val="bg1"/>
              </a:solidFill>
              <a:latin typeface="Times New Roman" panose="02020603050405020304" charset="0"/>
              <a:cs typeface="Times New Roman" panose="02020603050405020304" charset="0"/>
            </a:endParaRPr>
          </a:p>
        </p:txBody>
      </p:sp>
      <p:sp>
        <p:nvSpPr>
          <p:cNvPr id="5" name="TextBox 4"/>
          <p:cNvSpPr txBox="1"/>
          <p:nvPr/>
        </p:nvSpPr>
        <p:spPr>
          <a:xfrm>
            <a:off x="478790" y="1329690"/>
            <a:ext cx="11203694" cy="4493538"/>
          </a:xfrm>
          <a:prstGeom prst="rect">
            <a:avLst/>
          </a:prstGeom>
          <a:noFill/>
        </p:spPr>
        <p:txBody>
          <a:bodyPr wrap="square" rtlCol="0">
            <a:spAutoFit/>
          </a:bodyPr>
          <a:lstStyle/>
          <a:p>
            <a:pPr algn="just"/>
            <a:r>
              <a:rPr lang="en-IN" sz="2600" b="1" dirty="0">
                <a:latin typeface="Times New Roman" panose="02020603050405020304" charset="0"/>
                <a:cs typeface="Times New Roman" panose="02020603050405020304" charset="0"/>
              </a:rPr>
              <a:t>Convolutional Neural Network (CNN)</a:t>
            </a:r>
            <a:endParaRPr lang="en-IN" sz="2600" b="1" dirty="0">
              <a:latin typeface="Times New Roman" panose="02020603050405020304" charset="0"/>
              <a:cs typeface="Times New Roman" panose="02020603050405020304" charset="0"/>
            </a:endParaRPr>
          </a:p>
          <a:p>
            <a:pPr algn="just"/>
            <a:endParaRPr lang="en-IN" sz="2000" dirty="0"/>
          </a:p>
          <a:p>
            <a:pPr marL="342900" indent="-342900" algn="just">
              <a:buFont typeface="Arial" panose="020B0604020202020204" pitchFamily="34" charset="0"/>
              <a:buChar char="•"/>
            </a:pPr>
            <a:r>
              <a:rPr lang="en-US" sz="2400" dirty="0">
                <a:latin typeface="Times New Roman" panose="02020603050405020304" charset="0"/>
                <a:cs typeface="Times New Roman" panose="02020603050405020304" charset="0"/>
              </a:rPr>
              <a:t>A Convolutional Neural Network (CNN) is comprised of one or more convolutional layers (often with a subsampling step) and then followed by one or more fully connected layers as in a standard multilayer neural network.</a:t>
            </a:r>
            <a:endParaRPr lang="en-US" sz="2400" dirty="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endParaRPr lang="en-US" sz="2400" dirty="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lang="en-US" sz="2400" dirty="0">
                <a:latin typeface="Times New Roman" panose="02020603050405020304" charset="0"/>
                <a:cs typeface="Times New Roman" panose="02020603050405020304" charset="0"/>
              </a:rPr>
              <a:t> The architecture of a CNN is designed to take advantage of the 2D structure of an input image. This is achieved with local connections and tied weights followed by some form of pooling which results in translation invariant features. </a:t>
            </a:r>
            <a:endParaRPr lang="en-US" sz="2400" dirty="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endParaRPr lang="en-US" sz="2400" dirty="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lang="en-US" sz="2400" dirty="0">
                <a:latin typeface="Times New Roman" panose="02020603050405020304" charset="0"/>
                <a:cs typeface="Times New Roman" panose="02020603050405020304" charset="0"/>
              </a:rPr>
              <a:t>Another benefit of CNNs is that they are easier to train and have fewer parameters than fully connected networks with the same number of hidden units. </a:t>
            </a:r>
            <a:endParaRPr lang="en-US" sz="2400" dirty="0">
              <a:latin typeface="Times New Roman" panose="02020603050405020304" charset="0"/>
              <a:cs typeface="Times New Roman" panose="02020603050405020304" charset="0"/>
            </a:endParaRPr>
          </a:p>
        </p:txBody>
      </p:sp>
      <p:sp>
        <p:nvSpPr>
          <p:cNvPr id="3" name="Date Placeholder 2"/>
          <p:cNvSpPr>
            <a:spLocks noGrp="1"/>
          </p:cNvSpPr>
          <p:nvPr>
            <p:ph type="dt" sz="half" idx="10"/>
          </p:nvPr>
        </p:nvSpPr>
        <p:spPr/>
        <p:txBody>
          <a:bodyPr/>
          <a:lstStyle/>
          <a:p>
            <a:fld id="{4D2075BD-719E-4039-A37B-CAE7B2050136}" type="datetime1">
              <a:rPr lang="en-US" smtClean="0"/>
            </a:fld>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s 5"/>
          <p:cNvSpPr/>
          <p:nvPr/>
        </p:nvSpPr>
        <p:spPr>
          <a:xfrm>
            <a:off x="5080" y="6406515"/>
            <a:ext cx="12181840" cy="399415"/>
          </a:xfrm>
          <a:prstGeom prst="rect">
            <a:avLst/>
          </a:prstGeom>
          <a:solidFill>
            <a:schemeClr val="accent6">
              <a:lumMod val="75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s 3"/>
          <p:cNvSpPr/>
          <p:nvPr/>
        </p:nvSpPr>
        <p:spPr>
          <a:xfrm>
            <a:off x="9525" y="1270"/>
            <a:ext cx="12202160" cy="1097280"/>
          </a:xfrm>
          <a:prstGeom prst="rect">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Box 1"/>
          <p:cNvSpPr txBox="1"/>
          <p:nvPr/>
        </p:nvSpPr>
        <p:spPr>
          <a:xfrm>
            <a:off x="478790" y="222885"/>
            <a:ext cx="4779010" cy="645160"/>
          </a:xfrm>
          <a:prstGeom prst="rect">
            <a:avLst/>
          </a:prstGeom>
          <a:noFill/>
        </p:spPr>
        <p:txBody>
          <a:bodyPr wrap="square" rtlCol="0">
            <a:spAutoFit/>
          </a:bodyPr>
          <a:lstStyle/>
          <a:p>
            <a:r>
              <a:rPr lang="en-IN" altLang="en-US" sz="3600" dirty="0">
                <a:solidFill>
                  <a:schemeClr val="bg1"/>
                </a:solidFill>
                <a:latin typeface="Times New Roman" panose="02020603050405020304" charset="0"/>
                <a:cs typeface="Times New Roman" panose="02020603050405020304" charset="0"/>
              </a:rPr>
              <a:t>Contd..</a:t>
            </a:r>
            <a:endParaRPr lang="en-IN" altLang="en-US" sz="3600" dirty="0">
              <a:solidFill>
                <a:schemeClr val="bg1"/>
              </a:solidFill>
              <a:latin typeface="Times New Roman" panose="02020603050405020304" charset="0"/>
              <a:cs typeface="Times New Roman" panose="02020603050405020304" charset="0"/>
            </a:endParaRPr>
          </a:p>
        </p:txBody>
      </p:sp>
      <p:sp>
        <p:nvSpPr>
          <p:cNvPr id="3" name="TextBox 2"/>
          <p:cNvSpPr txBox="1"/>
          <p:nvPr/>
        </p:nvSpPr>
        <p:spPr>
          <a:xfrm>
            <a:off x="642439" y="1545609"/>
            <a:ext cx="10958157" cy="4462760"/>
          </a:xfrm>
          <a:prstGeom prst="rect">
            <a:avLst/>
          </a:prstGeom>
          <a:noFill/>
        </p:spPr>
        <p:txBody>
          <a:bodyPr wrap="square" rtlCol="0">
            <a:spAutoFit/>
          </a:bodyPr>
          <a:lstStyle/>
          <a:p>
            <a:pPr algn="just"/>
            <a:r>
              <a:rPr lang="en-IN" sz="2600" b="1" dirty="0">
                <a:latin typeface="Times New Roman" panose="02020603050405020304" charset="0"/>
                <a:cs typeface="Times New Roman" panose="02020603050405020304" charset="0"/>
              </a:rPr>
              <a:t>The MVC model</a:t>
            </a:r>
            <a:endParaRPr lang="en-IN" sz="2600" b="1" dirty="0">
              <a:latin typeface="Times New Roman" panose="02020603050405020304" charset="0"/>
              <a:cs typeface="Times New Roman" panose="02020603050405020304" charset="0"/>
            </a:endParaRPr>
          </a:p>
          <a:p>
            <a:pPr algn="just"/>
            <a:endParaRPr lang="en-IN" b="1" dirty="0"/>
          </a:p>
          <a:p>
            <a:pPr marL="285750" indent="-285750" algn="just">
              <a:buFont typeface="Arial" panose="020B0604020202020204" pitchFamily="34" charset="0"/>
              <a:buChar char="•"/>
            </a:pPr>
            <a:r>
              <a:rPr lang="en-US" sz="2400" dirty="0">
                <a:latin typeface="Times New Roman" panose="02020603050405020304" charset="0"/>
                <a:cs typeface="Times New Roman" panose="02020603050405020304" charset="0"/>
              </a:rPr>
              <a:t>Model-view-controller (MVC) is an architectural pattern widely used to design user interfaces, which divides an application into three interrelated components. </a:t>
            </a:r>
            <a:endParaRPr lang="en-US" sz="2400" dirty="0">
              <a:latin typeface="Times New Roman" panose="02020603050405020304" charset="0"/>
              <a:cs typeface="Times New Roman" panose="02020603050405020304" charset="0"/>
            </a:endParaRPr>
          </a:p>
          <a:p>
            <a:pPr marL="285750" indent="-285750" algn="just">
              <a:buFont typeface="Arial" panose="020B0604020202020204" pitchFamily="34" charset="0"/>
              <a:buChar char="•"/>
            </a:pPr>
            <a:endParaRPr lang="en-US" sz="2400" dirty="0">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IN" sz="2400" dirty="0">
                <a:latin typeface="Times New Roman" panose="02020603050405020304" charset="0"/>
                <a:cs typeface="Times New Roman" panose="02020603050405020304" charset="0"/>
              </a:rPr>
              <a:t>The design pattern of MVC decouples these major components to allow efficient reuse of code and also allows parallel development of each of the component.</a:t>
            </a:r>
            <a:endParaRPr lang="en-IN" sz="2400" dirty="0">
              <a:latin typeface="Times New Roman" panose="02020603050405020304" charset="0"/>
              <a:cs typeface="Times New Roman" panose="02020603050405020304" charset="0"/>
            </a:endParaRPr>
          </a:p>
          <a:p>
            <a:pPr marL="285750" indent="-285750" algn="just">
              <a:buFont typeface="Arial" panose="020B0604020202020204" pitchFamily="34" charset="0"/>
              <a:buChar char="•"/>
            </a:pPr>
            <a:endParaRPr lang="en-IN" sz="2400" dirty="0">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IN" sz="2400" dirty="0">
                <a:latin typeface="Times New Roman" panose="02020603050405020304" charset="0"/>
                <a:cs typeface="Times New Roman" panose="02020603050405020304" charset="0"/>
              </a:rPr>
              <a:t>This architecture is mostly used for desktop graphical user interfaces (GUIs) and is popular in designing web applications.</a:t>
            </a:r>
            <a:endParaRPr lang="en-IN" sz="2400" dirty="0">
              <a:latin typeface="Times New Roman" panose="02020603050405020304" charset="0"/>
              <a:cs typeface="Times New Roman" panose="02020603050405020304" charset="0"/>
            </a:endParaRPr>
          </a:p>
          <a:p>
            <a:pPr indent="0" algn="just">
              <a:buFont typeface="Arial" panose="020B0604020202020204" pitchFamily="34" charset="0"/>
              <a:buNone/>
            </a:pPr>
            <a:endParaRPr lang="en-IN" sz="2400" dirty="0">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IN" sz="2400" dirty="0">
                <a:latin typeface="Times New Roman" panose="02020603050405020304" charset="0"/>
                <a:cs typeface="Times New Roman" panose="02020603050405020304" charset="0"/>
              </a:rPr>
              <a:t>It consists of 3 components- the Model, the View and the Controller.</a:t>
            </a:r>
            <a:endParaRPr lang="en-IN" sz="2400" dirty="0">
              <a:latin typeface="Times New Roman" panose="02020603050405020304" charset="0"/>
              <a:cs typeface="Times New Roman" panose="02020603050405020304" charset="0"/>
            </a:endParaRPr>
          </a:p>
        </p:txBody>
      </p:sp>
      <p:sp>
        <p:nvSpPr>
          <p:cNvPr id="5" name="Date Placeholder 4"/>
          <p:cNvSpPr>
            <a:spLocks noGrp="1"/>
          </p:cNvSpPr>
          <p:nvPr>
            <p:ph type="dt" sz="half" idx="10"/>
          </p:nvPr>
        </p:nvSpPr>
        <p:spPr/>
        <p:txBody>
          <a:bodyPr/>
          <a:lstStyle/>
          <a:p>
            <a:fld id="{2FDC28F5-6411-47AB-8506-E44794FC6185}" type="datetime1">
              <a:rPr lang="en-US" smtClean="0"/>
            </a:fld>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s 5"/>
          <p:cNvSpPr/>
          <p:nvPr/>
        </p:nvSpPr>
        <p:spPr>
          <a:xfrm>
            <a:off x="5080" y="6406515"/>
            <a:ext cx="12181840" cy="399415"/>
          </a:xfrm>
          <a:prstGeom prst="rect">
            <a:avLst/>
          </a:prstGeom>
          <a:solidFill>
            <a:schemeClr val="accent6">
              <a:lumMod val="75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s 3"/>
          <p:cNvSpPr/>
          <p:nvPr/>
        </p:nvSpPr>
        <p:spPr>
          <a:xfrm>
            <a:off x="9525" y="1270"/>
            <a:ext cx="12202160" cy="1097280"/>
          </a:xfrm>
          <a:prstGeom prst="rect">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Box 1"/>
          <p:cNvSpPr txBox="1"/>
          <p:nvPr/>
        </p:nvSpPr>
        <p:spPr>
          <a:xfrm>
            <a:off x="478790" y="232410"/>
            <a:ext cx="3902710" cy="645160"/>
          </a:xfrm>
          <a:prstGeom prst="rect">
            <a:avLst/>
          </a:prstGeom>
          <a:noFill/>
        </p:spPr>
        <p:txBody>
          <a:bodyPr wrap="square" rtlCol="0">
            <a:spAutoFit/>
          </a:bodyPr>
          <a:lstStyle/>
          <a:p>
            <a:r>
              <a:rPr lang="en-IN" altLang="en-US" sz="3600" dirty="0">
                <a:solidFill>
                  <a:schemeClr val="bg1"/>
                </a:solidFill>
                <a:latin typeface="Times New Roman" panose="02020603050405020304" charset="0"/>
                <a:cs typeface="Times New Roman" panose="02020603050405020304" charset="0"/>
              </a:rPr>
              <a:t>Contd..</a:t>
            </a:r>
            <a:endParaRPr lang="en-IN" altLang="en-US" sz="3600" dirty="0">
              <a:solidFill>
                <a:schemeClr val="bg1"/>
              </a:solidFill>
              <a:latin typeface="Times New Roman" panose="02020603050405020304" charset="0"/>
              <a:cs typeface="Times New Roman" panose="02020603050405020304" charset="0"/>
            </a:endParaRPr>
          </a:p>
        </p:txBody>
      </p:sp>
      <p:sp>
        <p:nvSpPr>
          <p:cNvPr id="3" name="TextBox 2"/>
          <p:cNvSpPr txBox="1"/>
          <p:nvPr/>
        </p:nvSpPr>
        <p:spPr>
          <a:xfrm>
            <a:off x="448945" y="2599690"/>
            <a:ext cx="11274481" cy="3477875"/>
          </a:xfrm>
          <a:prstGeom prst="rect">
            <a:avLst/>
          </a:prstGeom>
          <a:noFill/>
        </p:spPr>
        <p:txBody>
          <a:bodyPr wrap="square" rtlCol="0">
            <a:spAutoFit/>
          </a:bodyPr>
          <a:lstStyle/>
          <a:p>
            <a:pPr algn="just"/>
            <a:r>
              <a:rPr lang="en-IN" sz="2600" b="1" dirty="0">
                <a:latin typeface="Times New Roman" panose="02020603050405020304" charset="0"/>
                <a:cs typeface="Times New Roman" panose="02020603050405020304" charset="0"/>
              </a:rPr>
              <a:t>Malaria Detection Model</a:t>
            </a:r>
            <a:endParaRPr lang="en-IN" sz="2600" b="1" dirty="0">
              <a:latin typeface="Times New Roman" panose="02020603050405020304" charset="0"/>
              <a:cs typeface="Times New Roman" panose="02020603050405020304" charset="0"/>
            </a:endParaRPr>
          </a:p>
          <a:p>
            <a:pPr algn="just"/>
            <a:endParaRPr lang="en-IN" dirty="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lang="en-IN" sz="2200" dirty="0">
                <a:latin typeface="Times New Roman" panose="02020603050405020304" charset="0"/>
                <a:cs typeface="Times New Roman" panose="02020603050405020304" charset="0"/>
              </a:rPr>
              <a:t>For designing the malaria disease model, </a:t>
            </a:r>
            <a:r>
              <a:rPr lang="en-IN" sz="2200" dirty="0">
                <a:latin typeface="Times New Roman" panose="02020603050405020304" charset="0"/>
                <a:cs typeface="Times New Roman" panose="02020603050405020304" charset="0"/>
              </a:rPr>
              <a:t>a </a:t>
            </a:r>
            <a:r>
              <a:rPr lang="en-IN" sz="2200" dirty="0" smtClean="0">
                <a:latin typeface="Times New Roman" panose="02020603050405020304" charset="0"/>
                <a:cs typeface="Times New Roman" panose="02020603050405020304" charset="0"/>
              </a:rPr>
              <a:t>dataset has been</a:t>
            </a:r>
            <a:r>
              <a:rPr lang="en-IN" sz="2200" dirty="0" smtClean="0">
                <a:latin typeface="Times New Roman" panose="02020603050405020304" charset="0"/>
                <a:cs typeface="Times New Roman" panose="02020603050405020304" charset="0"/>
              </a:rPr>
              <a:t> </a:t>
            </a:r>
            <a:r>
              <a:rPr lang="en-IN" sz="2200" dirty="0">
                <a:latin typeface="Times New Roman" panose="02020603050405020304" charset="0"/>
                <a:cs typeface="Times New Roman" panose="02020603050405020304" charset="0"/>
              </a:rPr>
              <a:t>taken </a:t>
            </a:r>
            <a:r>
              <a:rPr lang="en-IN" sz="2200" dirty="0" smtClean="0">
                <a:latin typeface="Times New Roman" panose="02020603050405020304" charset="0"/>
                <a:cs typeface="Times New Roman" panose="02020603050405020304" charset="0"/>
              </a:rPr>
              <a:t>comprising </a:t>
            </a:r>
            <a:r>
              <a:rPr lang="en-IN" sz="2200" dirty="0">
                <a:latin typeface="Times New Roman" panose="02020603050405020304" charset="0"/>
                <a:cs typeface="Times New Roman" panose="02020603050405020304" charset="0"/>
              </a:rPr>
              <a:t>of cell images of 50 x 50 pixels in .</a:t>
            </a:r>
            <a:r>
              <a:rPr lang="en-IN" sz="2200" dirty="0" err="1">
                <a:latin typeface="Times New Roman" panose="02020603050405020304" charset="0"/>
                <a:cs typeface="Times New Roman" panose="02020603050405020304" charset="0"/>
              </a:rPr>
              <a:t>png</a:t>
            </a:r>
            <a:r>
              <a:rPr lang="en-IN" sz="2200" dirty="0">
                <a:latin typeface="Times New Roman" panose="02020603050405020304" charset="0"/>
                <a:cs typeface="Times New Roman" panose="02020603050405020304" charset="0"/>
              </a:rPr>
              <a:t> format.</a:t>
            </a:r>
            <a:endParaRPr lang="en-IN" sz="2200" dirty="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endParaRPr lang="en-IN" sz="2200" dirty="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lang="en-IN" sz="2200" dirty="0">
                <a:latin typeface="Times New Roman" panose="02020603050405020304" charset="0"/>
                <a:cs typeface="Times New Roman" panose="02020603050405020304" charset="0"/>
              </a:rPr>
              <a:t>The dataset is then divided into the train set and test set of 22046 and 5512 images respectively. </a:t>
            </a:r>
            <a:endParaRPr lang="en-IN" sz="2200" dirty="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endParaRPr lang="en-IN" sz="2200" dirty="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lang="en-IN" sz="2200" dirty="0">
                <a:latin typeface="Times New Roman" panose="02020603050405020304" charset="0"/>
                <a:cs typeface="Times New Roman" panose="02020603050405020304" charset="0"/>
              </a:rPr>
              <a:t>The custom CNN model used had 3 Convolutional layers and one fully-connected layer. ‘relu’ and ‘softmax’ activation functions are applied to the hidden layers and the output layer respectively.</a:t>
            </a:r>
            <a:endParaRPr lang="en-IN" sz="2200" dirty="0">
              <a:latin typeface="Times New Roman" panose="02020603050405020304" charset="0"/>
              <a:cs typeface="Times New Roman" panose="02020603050405020304" charset="0"/>
            </a:endParaRPr>
          </a:p>
        </p:txBody>
      </p:sp>
      <p:sp>
        <p:nvSpPr>
          <p:cNvPr id="7" name="Text Box 6"/>
          <p:cNvSpPr txBox="1"/>
          <p:nvPr/>
        </p:nvSpPr>
        <p:spPr>
          <a:xfrm>
            <a:off x="448946" y="1280477"/>
            <a:ext cx="11274481" cy="1169551"/>
          </a:xfrm>
          <a:prstGeom prst="rect">
            <a:avLst/>
          </a:prstGeom>
          <a:noFill/>
        </p:spPr>
        <p:txBody>
          <a:bodyPr wrap="square" rtlCol="0">
            <a:spAutoFit/>
          </a:bodyPr>
          <a:lstStyle/>
          <a:p>
            <a:r>
              <a:rPr lang="en-IN" altLang="en-US" sz="2600" b="1" dirty="0">
                <a:latin typeface="Times New Roman" panose="02020603050405020304" charset="0"/>
                <a:cs typeface="Times New Roman" panose="02020603050405020304" charset="0"/>
              </a:rPr>
              <a:t>The Model</a:t>
            </a:r>
            <a:endParaRPr lang="en-IN" altLang="en-US" sz="2600" b="1" dirty="0">
              <a:latin typeface="Times New Roman" panose="02020603050405020304" charset="0"/>
              <a:cs typeface="Times New Roman" panose="02020603050405020304" charset="0"/>
            </a:endParaRPr>
          </a:p>
          <a:p>
            <a:pPr marL="457200" indent="-457200" algn="just">
              <a:buFont typeface="Arial" panose="020B0604020202020204" pitchFamily="34" charset="0"/>
              <a:buChar char="•"/>
            </a:pPr>
            <a:r>
              <a:rPr lang="en-IN" altLang="en-US" sz="2200" dirty="0">
                <a:latin typeface="Times New Roman" panose="02020603050405020304" charset="0"/>
                <a:cs typeface="Times New Roman" panose="02020603050405020304" charset="0"/>
              </a:rPr>
              <a:t>A </a:t>
            </a:r>
            <a:r>
              <a:rPr lang="en-IN" altLang="en-US" sz="2200" i="1" dirty="0">
                <a:latin typeface="Times New Roman" panose="02020603050405020304" charset="0"/>
                <a:cs typeface="Times New Roman" panose="02020603050405020304" charset="0"/>
              </a:rPr>
              <a:t>Model</a:t>
            </a:r>
            <a:r>
              <a:rPr lang="en-IN" altLang="en-US" sz="2200" dirty="0">
                <a:latin typeface="Times New Roman" panose="02020603050405020304" charset="0"/>
                <a:cs typeface="Times New Roman" panose="02020603050405020304" charset="0"/>
              </a:rPr>
              <a:t> is the </a:t>
            </a:r>
            <a:r>
              <a:rPr lang="en-IN" altLang="en-US" sz="2200" dirty="0" smtClean="0">
                <a:latin typeface="Times New Roman" panose="02020603050405020304" charset="0"/>
                <a:cs typeface="Times New Roman" panose="02020603050405020304" charset="0"/>
              </a:rPr>
              <a:t>principal </a:t>
            </a:r>
            <a:r>
              <a:rPr lang="en-IN" altLang="en-US" sz="2200" dirty="0">
                <a:latin typeface="Times New Roman" panose="02020603050405020304" charset="0"/>
                <a:cs typeface="Times New Roman" panose="02020603050405020304" charset="0"/>
              </a:rPr>
              <a:t>central </a:t>
            </a:r>
            <a:r>
              <a:rPr lang="en-IN" altLang="en-US" sz="2200" dirty="0" smtClean="0">
                <a:latin typeface="Times New Roman" panose="02020603050405020304" charset="0"/>
                <a:cs typeface="Times New Roman" panose="02020603050405020304" charset="0"/>
              </a:rPr>
              <a:t>component of an application.</a:t>
            </a:r>
            <a:endParaRPr lang="en-IN" altLang="en-US" sz="2200" dirty="0">
              <a:latin typeface="Times New Roman" panose="02020603050405020304" charset="0"/>
              <a:cs typeface="Times New Roman" panose="02020603050405020304" charset="0"/>
            </a:endParaRPr>
          </a:p>
          <a:p>
            <a:pPr marL="457200" indent="-457200" algn="just">
              <a:buFont typeface="Arial" panose="020B0604020202020204" pitchFamily="34" charset="0"/>
              <a:buChar char="•"/>
            </a:pPr>
            <a:r>
              <a:rPr lang="en-IN" altLang="en-US" sz="2200" dirty="0" smtClean="0">
                <a:latin typeface="Times New Roman" panose="02020603050405020304" charset="0"/>
                <a:cs typeface="Times New Roman" panose="02020603050405020304" charset="0"/>
              </a:rPr>
              <a:t>The</a:t>
            </a:r>
            <a:r>
              <a:rPr lang="en-IN" altLang="en-US" sz="2200" dirty="0" smtClean="0">
                <a:latin typeface="Times New Roman" panose="02020603050405020304" charset="0"/>
                <a:cs typeface="Times New Roman" panose="02020603050405020304" charset="0"/>
              </a:rPr>
              <a:t> </a:t>
            </a:r>
            <a:r>
              <a:rPr lang="en-IN" altLang="en-US" sz="2200" i="1" dirty="0">
                <a:latin typeface="Times New Roman" panose="02020603050405020304" charset="0"/>
                <a:cs typeface="Times New Roman" panose="02020603050405020304" charset="0"/>
              </a:rPr>
              <a:t>Model</a:t>
            </a:r>
            <a:r>
              <a:rPr lang="en-IN" altLang="en-US" sz="2200" dirty="0">
                <a:latin typeface="Times New Roman" panose="02020603050405020304" charset="0"/>
                <a:cs typeface="Times New Roman" panose="02020603050405020304" charset="0"/>
              </a:rPr>
              <a:t> </a:t>
            </a:r>
            <a:r>
              <a:rPr lang="en-IN" altLang="en-US" sz="2200" dirty="0" smtClean="0">
                <a:latin typeface="Times New Roman" panose="02020603050405020304" charset="0"/>
                <a:cs typeface="Times New Roman" panose="02020603050405020304" charset="0"/>
              </a:rPr>
              <a:t>used in this work comprises </a:t>
            </a:r>
            <a:r>
              <a:rPr lang="en-IN" altLang="en-US" sz="2200" dirty="0">
                <a:latin typeface="Times New Roman" panose="02020603050405020304" charset="0"/>
                <a:cs typeface="Times New Roman" panose="02020603050405020304" charset="0"/>
              </a:rPr>
              <a:t>of 4 various sub-models which represent each disease. </a:t>
            </a:r>
            <a:endParaRPr lang="en-IN" altLang="en-US" sz="2200" dirty="0">
              <a:latin typeface="Times New Roman" panose="02020603050405020304" charset="0"/>
              <a:cs typeface="Times New Roman" panose="02020603050405020304" charset="0"/>
            </a:endParaRPr>
          </a:p>
        </p:txBody>
      </p:sp>
      <p:sp>
        <p:nvSpPr>
          <p:cNvPr id="5" name="Date Placeholder 4"/>
          <p:cNvSpPr>
            <a:spLocks noGrp="1"/>
          </p:cNvSpPr>
          <p:nvPr>
            <p:ph type="dt" sz="half" idx="10"/>
          </p:nvPr>
        </p:nvSpPr>
        <p:spPr/>
        <p:txBody>
          <a:bodyPr/>
          <a:lstStyle/>
          <a:p>
            <a:fld id="{AE61640A-5D3D-4FF5-862E-3D7E052C9E30}" type="datetime1">
              <a:rPr lang="en-US" smtClean="0"/>
            </a:fld>
            <a:endParaRPr lang="en-US"/>
          </a:p>
        </p:txBody>
      </p:sp>
      <p:sp>
        <p:nvSpPr>
          <p:cNvPr id="8" name="Slide Number Placeholder 7"/>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s 5"/>
          <p:cNvSpPr/>
          <p:nvPr/>
        </p:nvSpPr>
        <p:spPr>
          <a:xfrm>
            <a:off x="5080" y="6406515"/>
            <a:ext cx="12181840" cy="399415"/>
          </a:xfrm>
          <a:prstGeom prst="rect">
            <a:avLst/>
          </a:prstGeom>
          <a:solidFill>
            <a:schemeClr val="accent6">
              <a:lumMod val="75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s 3"/>
          <p:cNvSpPr/>
          <p:nvPr/>
        </p:nvSpPr>
        <p:spPr>
          <a:xfrm>
            <a:off x="9525" y="1270"/>
            <a:ext cx="12202160" cy="1097280"/>
          </a:xfrm>
          <a:prstGeom prst="rect">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Box 1"/>
          <p:cNvSpPr txBox="1"/>
          <p:nvPr/>
        </p:nvSpPr>
        <p:spPr>
          <a:xfrm>
            <a:off x="488315" y="213360"/>
            <a:ext cx="5448935" cy="1198880"/>
          </a:xfrm>
          <a:prstGeom prst="rect">
            <a:avLst/>
          </a:prstGeom>
          <a:noFill/>
        </p:spPr>
        <p:txBody>
          <a:bodyPr wrap="square" rtlCol="0">
            <a:spAutoFit/>
          </a:bodyPr>
          <a:lstStyle/>
          <a:p>
            <a:r>
              <a:rPr lang="en-IN" altLang="en-US" sz="3600" dirty="0">
                <a:solidFill>
                  <a:schemeClr val="bg1"/>
                </a:solidFill>
                <a:latin typeface="Times New Roman" panose="02020603050405020304" charset="0"/>
                <a:cs typeface="Times New Roman" panose="02020603050405020304" charset="0"/>
                <a:sym typeface="+mn-ea"/>
              </a:rPr>
              <a:t>Contd..</a:t>
            </a:r>
            <a:endParaRPr lang="en-IN" altLang="en-US" sz="3600" dirty="0">
              <a:solidFill>
                <a:schemeClr val="bg1"/>
              </a:solidFill>
              <a:latin typeface="Times New Roman" panose="02020603050405020304" charset="0"/>
              <a:cs typeface="Times New Roman" panose="02020603050405020304" charset="0"/>
            </a:endParaRPr>
          </a:p>
          <a:p>
            <a:endParaRPr lang="en-IN" altLang="en-US" sz="3600" dirty="0">
              <a:solidFill>
                <a:schemeClr val="bg1"/>
              </a:solidFill>
            </a:endParaRPr>
          </a:p>
        </p:txBody>
      </p:sp>
      <p:sp>
        <p:nvSpPr>
          <p:cNvPr id="5" name="TextBox 4"/>
          <p:cNvSpPr txBox="1"/>
          <p:nvPr/>
        </p:nvSpPr>
        <p:spPr>
          <a:xfrm>
            <a:off x="583347" y="1487418"/>
            <a:ext cx="10989954" cy="4216539"/>
          </a:xfrm>
          <a:prstGeom prst="rect">
            <a:avLst/>
          </a:prstGeom>
          <a:noFill/>
        </p:spPr>
        <p:txBody>
          <a:bodyPr wrap="square" rtlCol="0">
            <a:spAutoFit/>
          </a:bodyPr>
          <a:lstStyle/>
          <a:p>
            <a:pPr algn="just"/>
            <a:r>
              <a:rPr lang="en-IN" sz="2600" b="1" dirty="0">
                <a:latin typeface="Times New Roman" panose="02020603050405020304" charset="0"/>
                <a:cs typeface="Times New Roman" panose="02020603050405020304" charset="0"/>
              </a:rPr>
              <a:t>Pneumonia Detection Model</a:t>
            </a:r>
            <a:endParaRPr lang="en-IN" sz="2600" b="1" dirty="0">
              <a:latin typeface="Times New Roman" panose="02020603050405020304" charset="0"/>
              <a:cs typeface="Times New Roman" panose="02020603050405020304" charset="0"/>
            </a:endParaRPr>
          </a:p>
          <a:p>
            <a:pPr algn="just"/>
            <a:endParaRPr lang="en-IN" sz="2200" dirty="0"/>
          </a:p>
          <a:p>
            <a:pPr marL="342900" indent="-342900" algn="just">
              <a:buFont typeface="Arial" panose="020B0604020202020204" pitchFamily="34" charset="0"/>
              <a:buChar char="•"/>
            </a:pPr>
            <a:r>
              <a:rPr lang="en-IN" sz="2200" dirty="0" smtClean="0">
                <a:latin typeface="Times New Roman" panose="02020603050405020304" charset="0"/>
                <a:cs typeface="Times New Roman" panose="02020603050405020304" charset="0"/>
              </a:rPr>
              <a:t>In the</a:t>
            </a:r>
            <a:r>
              <a:rPr lang="en-IN" sz="2200" dirty="0" smtClean="0">
                <a:latin typeface="Times New Roman" panose="02020603050405020304" charset="0"/>
                <a:cs typeface="Times New Roman" panose="02020603050405020304" charset="0"/>
              </a:rPr>
              <a:t> </a:t>
            </a:r>
            <a:r>
              <a:rPr lang="en-IN" sz="2200" dirty="0">
                <a:latin typeface="Times New Roman" panose="02020603050405020304" charset="0"/>
                <a:cs typeface="Times New Roman" panose="02020603050405020304" charset="0"/>
              </a:rPr>
              <a:t>pneumonia model, a dataset comprising of chest x-rays has been taken. The images are of 224x224 pixels.</a:t>
            </a:r>
            <a:endParaRPr lang="en-IN" sz="2200" dirty="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endParaRPr lang="en-IN" sz="2200" dirty="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lang="en-IN" sz="2200" dirty="0">
                <a:latin typeface="Times New Roman" panose="02020603050405020304" charset="0"/>
                <a:cs typeface="Times New Roman" panose="02020603050405020304" charset="0"/>
              </a:rPr>
              <a:t>The dataset is then divided into the train set and test set of 22046 and 5512 images respectively. </a:t>
            </a:r>
            <a:endParaRPr lang="en-IN" sz="2200" dirty="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endParaRPr lang="en-IN" sz="2200" dirty="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lang="en-IN" sz="2200" dirty="0">
                <a:latin typeface="Times New Roman" panose="02020603050405020304" charset="0"/>
                <a:cs typeface="Times New Roman" panose="02020603050405020304" charset="0"/>
              </a:rPr>
              <a:t>CNN model having 10 convolutional layers and one fully-connected layer </a:t>
            </a:r>
            <a:r>
              <a:rPr lang="en-IN" sz="2200" dirty="0" smtClean="0">
                <a:latin typeface="Times New Roman" panose="02020603050405020304" charset="0"/>
                <a:cs typeface="Times New Roman" panose="02020603050405020304" charset="0"/>
              </a:rPr>
              <a:t>has been </a:t>
            </a:r>
            <a:r>
              <a:rPr lang="en-IN" sz="2200" dirty="0">
                <a:latin typeface="Times New Roman" panose="02020603050405020304" charset="0"/>
                <a:cs typeface="Times New Roman" panose="02020603050405020304" charset="0"/>
              </a:rPr>
              <a:t>used.</a:t>
            </a:r>
            <a:endParaRPr lang="en-IN" sz="2200" dirty="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endParaRPr lang="en-IN" sz="2200" dirty="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lang="en-IN" sz="2200" dirty="0">
                <a:latin typeface="Times New Roman" panose="02020603050405020304" charset="0"/>
                <a:cs typeface="Times New Roman" panose="02020603050405020304" charset="0"/>
              </a:rPr>
              <a:t>For activation purpose, ‘relu’ and ‘sigmoid’ functions are used in the hidden and output layer respectively.</a:t>
            </a:r>
            <a:endParaRPr lang="en-IN" sz="2200" dirty="0">
              <a:latin typeface="Times New Roman" panose="02020603050405020304" charset="0"/>
              <a:cs typeface="Times New Roman" panose="02020603050405020304" charset="0"/>
            </a:endParaRPr>
          </a:p>
        </p:txBody>
      </p:sp>
      <p:sp>
        <p:nvSpPr>
          <p:cNvPr id="3" name="Date Placeholder 2"/>
          <p:cNvSpPr>
            <a:spLocks noGrp="1"/>
          </p:cNvSpPr>
          <p:nvPr>
            <p:ph type="dt" sz="half" idx="10"/>
          </p:nvPr>
        </p:nvSpPr>
        <p:spPr/>
        <p:txBody>
          <a:bodyPr/>
          <a:lstStyle/>
          <a:p>
            <a:fld id="{90243052-0A58-4C6B-A6EB-63C4610E1DFA}" type="datetime1">
              <a:rPr lang="en-US" smtClean="0"/>
            </a:fld>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s 5"/>
          <p:cNvSpPr/>
          <p:nvPr/>
        </p:nvSpPr>
        <p:spPr>
          <a:xfrm>
            <a:off x="0" y="6458585"/>
            <a:ext cx="12181840" cy="399415"/>
          </a:xfrm>
          <a:prstGeom prst="rect">
            <a:avLst/>
          </a:prstGeom>
          <a:solidFill>
            <a:schemeClr val="accent6">
              <a:lumMod val="75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s 3"/>
          <p:cNvSpPr/>
          <p:nvPr/>
        </p:nvSpPr>
        <p:spPr>
          <a:xfrm>
            <a:off x="9525" y="1270"/>
            <a:ext cx="12202160" cy="885825"/>
          </a:xfrm>
          <a:prstGeom prst="rect">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Box 1"/>
          <p:cNvSpPr txBox="1"/>
          <p:nvPr/>
        </p:nvSpPr>
        <p:spPr>
          <a:xfrm>
            <a:off x="482600" y="241935"/>
            <a:ext cx="3454400" cy="645160"/>
          </a:xfrm>
          <a:prstGeom prst="rect">
            <a:avLst/>
          </a:prstGeom>
          <a:noFill/>
        </p:spPr>
        <p:txBody>
          <a:bodyPr wrap="square" rtlCol="0">
            <a:spAutoFit/>
          </a:bodyPr>
          <a:lstStyle/>
          <a:p>
            <a:r>
              <a:rPr lang="en-IN" altLang="en-US" sz="3600" dirty="0">
                <a:solidFill>
                  <a:schemeClr val="bg1"/>
                </a:solidFill>
                <a:latin typeface="Times New Roman" panose="02020603050405020304" charset="0"/>
                <a:cs typeface="Times New Roman" panose="02020603050405020304" charset="0"/>
              </a:rPr>
              <a:t>Content </a:t>
            </a:r>
            <a:endParaRPr lang="en-IN" altLang="en-US" sz="3600" dirty="0">
              <a:solidFill>
                <a:schemeClr val="bg1"/>
              </a:solidFill>
              <a:latin typeface="Times New Roman" panose="02020603050405020304" charset="0"/>
              <a:cs typeface="Times New Roman" panose="02020603050405020304" charset="0"/>
            </a:endParaRPr>
          </a:p>
        </p:txBody>
      </p:sp>
      <p:sp>
        <p:nvSpPr>
          <p:cNvPr id="7" name="Text Box 6"/>
          <p:cNvSpPr txBox="1"/>
          <p:nvPr/>
        </p:nvSpPr>
        <p:spPr>
          <a:xfrm>
            <a:off x="229870" y="1277885"/>
            <a:ext cx="11123930"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latin typeface="Times New Roman" panose="02020603050405020304" charset="0"/>
                <a:cs typeface="Times New Roman" panose="02020603050405020304" charset="0"/>
              </a:rPr>
              <a:t>Introduction</a:t>
            </a:r>
            <a:endParaRPr lang="en-US" sz="2400" dirty="0" smtClean="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sz="2400" dirty="0" smtClean="0">
                <a:latin typeface="Times New Roman" panose="02020603050405020304" charset="0"/>
                <a:cs typeface="Times New Roman" panose="02020603050405020304" charset="0"/>
              </a:rPr>
              <a:t>About the diseases</a:t>
            </a:r>
            <a:endParaRPr lang="en-US" sz="2400" dirty="0" smtClean="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sz="2400" dirty="0" smtClean="0">
                <a:latin typeface="Times New Roman" panose="02020603050405020304" charset="0"/>
                <a:cs typeface="Times New Roman" panose="02020603050405020304" charset="0"/>
              </a:rPr>
              <a:t>Literature Survey</a:t>
            </a:r>
            <a:endParaRPr lang="en-US" sz="2400" dirty="0" smtClean="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sz="2400" dirty="0" smtClean="0">
                <a:latin typeface="Times New Roman" panose="02020603050405020304" charset="0"/>
                <a:cs typeface="Times New Roman" panose="02020603050405020304" charset="0"/>
              </a:rPr>
              <a:t>Motivation</a:t>
            </a:r>
            <a:endParaRPr lang="en-US" sz="2400" dirty="0" smtClean="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sz="2400" dirty="0" smtClean="0">
                <a:latin typeface="Times New Roman" panose="02020603050405020304" charset="0"/>
                <a:cs typeface="Times New Roman" panose="02020603050405020304" charset="0"/>
              </a:rPr>
              <a:t>Software Requirements Specifications</a:t>
            </a:r>
            <a:endParaRPr lang="en-US" sz="2400" dirty="0" smtClean="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sz="2400" dirty="0" smtClean="0">
                <a:latin typeface="Times New Roman" panose="02020603050405020304" charset="0"/>
                <a:cs typeface="Times New Roman" panose="02020603050405020304" charset="0"/>
              </a:rPr>
              <a:t>Requirement Analysis</a:t>
            </a:r>
            <a:endParaRPr lang="en-US" sz="2400" dirty="0" smtClean="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sz="2400" dirty="0" smtClean="0">
                <a:latin typeface="Times New Roman" panose="02020603050405020304" charset="0"/>
                <a:cs typeface="Times New Roman" panose="02020603050405020304" charset="0"/>
              </a:rPr>
              <a:t>Methodology and System Design</a:t>
            </a:r>
            <a:endParaRPr lang="en-US" sz="2400" dirty="0" smtClean="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sz="2400" dirty="0" smtClean="0">
                <a:latin typeface="Times New Roman" panose="02020603050405020304" charset="0"/>
                <a:cs typeface="Times New Roman" panose="02020603050405020304" charset="0"/>
              </a:rPr>
              <a:t>Results</a:t>
            </a:r>
            <a:endParaRPr lang="en-US" sz="2400" dirty="0" smtClean="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sz="2400" dirty="0" smtClean="0">
                <a:latin typeface="Times New Roman" panose="02020603050405020304" charset="0"/>
                <a:cs typeface="Times New Roman" panose="02020603050405020304" charset="0"/>
              </a:rPr>
              <a:t>Preview of the Algorithm</a:t>
            </a:r>
            <a:endParaRPr lang="en-US" sz="2400" dirty="0" smtClean="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sz="2400" dirty="0" smtClean="0">
                <a:latin typeface="Times New Roman" panose="02020603050405020304" charset="0"/>
                <a:cs typeface="Times New Roman" panose="02020603050405020304" charset="0"/>
              </a:rPr>
              <a:t>Conclusion</a:t>
            </a:r>
            <a:endParaRPr lang="en-US" sz="2400" dirty="0" smtClean="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sz="2400" dirty="0" smtClean="0">
                <a:latin typeface="Times New Roman" panose="02020603050405020304" charset="0"/>
                <a:cs typeface="Times New Roman" panose="02020603050405020304" charset="0"/>
              </a:rPr>
              <a:t>Future Scope</a:t>
            </a:r>
            <a:endParaRPr lang="en-US" sz="2400" dirty="0" smtClean="0">
              <a:latin typeface="Times New Roman" panose="02020603050405020304" charset="0"/>
              <a:cs typeface="Times New Roman" panose="02020603050405020304" charset="0"/>
            </a:endParaRPr>
          </a:p>
          <a:p>
            <a:r>
              <a:rPr lang="en-US" sz="2400" dirty="0">
                <a:latin typeface="Times New Roman" panose="02020603050405020304" charset="0"/>
                <a:cs typeface="Times New Roman" panose="02020603050405020304" charset="0"/>
              </a:rPr>
              <a:t> </a:t>
            </a:r>
            <a:r>
              <a:rPr lang="en-US" sz="2400" dirty="0" smtClean="0">
                <a:latin typeface="Times New Roman" panose="02020603050405020304" charset="0"/>
                <a:cs typeface="Times New Roman" panose="02020603050405020304" charset="0"/>
              </a:rPr>
              <a:t>   References</a:t>
            </a:r>
            <a:endParaRPr lang="en-US" sz="2400" dirty="0" smtClean="0">
              <a:latin typeface="Times New Roman" panose="02020603050405020304" charset="0"/>
              <a:cs typeface="Times New Roman" panose="02020603050405020304" charset="0"/>
            </a:endParaRPr>
          </a:p>
        </p:txBody>
      </p:sp>
      <p:sp>
        <p:nvSpPr>
          <p:cNvPr id="3" name="Date Placeholder 2"/>
          <p:cNvSpPr>
            <a:spLocks noGrp="1"/>
          </p:cNvSpPr>
          <p:nvPr>
            <p:ph type="dt" sz="half" idx="10"/>
          </p:nvPr>
        </p:nvSpPr>
        <p:spPr/>
        <p:txBody>
          <a:bodyPr/>
          <a:lstStyle/>
          <a:p>
            <a:fld id="{1AAE9C46-1D55-4A86-A484-256357172880}" type="datetime1">
              <a:rPr lang="en-US" smtClean="0"/>
            </a:fld>
            <a:endParaRPr lang="en-US" dirty="0"/>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s 5"/>
          <p:cNvSpPr/>
          <p:nvPr/>
        </p:nvSpPr>
        <p:spPr>
          <a:xfrm>
            <a:off x="5080" y="6406515"/>
            <a:ext cx="12181840" cy="399415"/>
          </a:xfrm>
          <a:prstGeom prst="rect">
            <a:avLst/>
          </a:prstGeom>
          <a:solidFill>
            <a:schemeClr val="accent6">
              <a:lumMod val="75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s 3"/>
          <p:cNvSpPr/>
          <p:nvPr/>
        </p:nvSpPr>
        <p:spPr>
          <a:xfrm>
            <a:off x="19050" y="1270"/>
            <a:ext cx="12202160" cy="1097280"/>
          </a:xfrm>
          <a:prstGeom prst="rect">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Box 1"/>
          <p:cNvSpPr txBox="1"/>
          <p:nvPr/>
        </p:nvSpPr>
        <p:spPr>
          <a:xfrm>
            <a:off x="478790" y="213360"/>
            <a:ext cx="5525135" cy="1198880"/>
          </a:xfrm>
          <a:prstGeom prst="rect">
            <a:avLst/>
          </a:prstGeom>
          <a:noFill/>
        </p:spPr>
        <p:txBody>
          <a:bodyPr wrap="square" rtlCol="0">
            <a:spAutoFit/>
          </a:bodyPr>
          <a:lstStyle/>
          <a:p>
            <a:r>
              <a:rPr lang="en-IN" altLang="en-US" sz="3600" dirty="0">
                <a:solidFill>
                  <a:schemeClr val="bg1"/>
                </a:solidFill>
                <a:latin typeface="Times New Roman" panose="02020603050405020304" charset="0"/>
                <a:cs typeface="Times New Roman" panose="02020603050405020304" charset="0"/>
                <a:sym typeface="+mn-ea"/>
              </a:rPr>
              <a:t>Contd..</a:t>
            </a:r>
            <a:endParaRPr lang="en-IN" altLang="en-US" sz="3600" dirty="0">
              <a:solidFill>
                <a:schemeClr val="bg1"/>
              </a:solidFill>
              <a:latin typeface="Times New Roman" panose="02020603050405020304" charset="0"/>
              <a:cs typeface="Times New Roman" panose="02020603050405020304" charset="0"/>
            </a:endParaRPr>
          </a:p>
          <a:p>
            <a:endParaRPr lang="en-IN" altLang="en-US" sz="3600" dirty="0">
              <a:solidFill>
                <a:schemeClr val="bg1"/>
              </a:solidFill>
            </a:endParaRPr>
          </a:p>
        </p:txBody>
      </p:sp>
      <p:sp>
        <p:nvSpPr>
          <p:cNvPr id="5" name="TextBox 4"/>
          <p:cNvSpPr txBox="1"/>
          <p:nvPr/>
        </p:nvSpPr>
        <p:spPr>
          <a:xfrm>
            <a:off x="478790" y="1800890"/>
            <a:ext cx="11094511" cy="3539430"/>
          </a:xfrm>
          <a:prstGeom prst="rect">
            <a:avLst/>
          </a:prstGeom>
          <a:noFill/>
        </p:spPr>
        <p:txBody>
          <a:bodyPr wrap="square" rtlCol="0">
            <a:spAutoFit/>
          </a:bodyPr>
          <a:lstStyle/>
          <a:p>
            <a:r>
              <a:rPr lang="en-IN" sz="2600" b="1" dirty="0">
                <a:latin typeface="Times New Roman" panose="02020603050405020304" charset="0"/>
                <a:cs typeface="Times New Roman" panose="02020603050405020304" charset="0"/>
              </a:rPr>
              <a:t>Breast Cancer Detection Model</a:t>
            </a:r>
            <a:endParaRPr lang="en-IN" sz="2600" b="1" dirty="0">
              <a:latin typeface="Times New Roman" panose="02020603050405020304" charset="0"/>
              <a:cs typeface="Times New Roman" panose="02020603050405020304" charset="0"/>
            </a:endParaRPr>
          </a:p>
          <a:p>
            <a:endParaRPr lang="en-IN" sz="2200" dirty="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lang="en-IN" sz="2200" dirty="0">
                <a:latin typeface="Times New Roman" panose="02020603050405020304" charset="0"/>
                <a:cs typeface="Times New Roman" panose="02020603050405020304" charset="0"/>
              </a:rPr>
              <a:t>For </a:t>
            </a:r>
            <a:r>
              <a:rPr lang="en-IN" sz="2200" dirty="0" smtClean="0">
                <a:latin typeface="Times New Roman" panose="02020603050405020304" charset="0"/>
                <a:cs typeface="Times New Roman" panose="02020603050405020304" charset="0"/>
              </a:rPr>
              <a:t>this, a </a:t>
            </a:r>
            <a:r>
              <a:rPr lang="en-IN" sz="2200" dirty="0">
                <a:latin typeface="Times New Roman" panose="02020603050405020304" charset="0"/>
                <a:cs typeface="Times New Roman" panose="02020603050405020304" charset="0"/>
              </a:rPr>
              <a:t>dataset </a:t>
            </a:r>
            <a:r>
              <a:rPr lang="en-IN" sz="2200" dirty="0" smtClean="0">
                <a:latin typeface="Times New Roman" panose="02020603050405020304" charset="0"/>
                <a:cs typeface="Times New Roman" panose="02020603050405020304" charset="0"/>
              </a:rPr>
              <a:t>has been taken of </a:t>
            </a:r>
            <a:r>
              <a:rPr lang="en-IN" sz="2200" dirty="0">
                <a:latin typeface="Times New Roman" panose="02020603050405020304" charset="0"/>
                <a:cs typeface="Times New Roman" panose="02020603050405020304" charset="0"/>
              </a:rPr>
              <a:t>cell images of microanatomy that contains RGB images of 50x50 pixels.</a:t>
            </a:r>
            <a:endParaRPr lang="en-IN" sz="2200" dirty="0">
              <a:latin typeface="Times New Roman" panose="02020603050405020304" charset="0"/>
              <a:cs typeface="Times New Roman" panose="02020603050405020304" charset="0"/>
            </a:endParaRPr>
          </a:p>
          <a:p>
            <a:pPr indent="0" algn="just">
              <a:buFont typeface="Arial" panose="020B0604020202020204" pitchFamily="34" charset="0"/>
              <a:buNone/>
            </a:pPr>
            <a:endParaRPr lang="en-IN" sz="2200" dirty="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lang="en-IN" sz="2200" dirty="0">
                <a:latin typeface="Times New Roman" panose="02020603050405020304" charset="0"/>
                <a:cs typeface="Times New Roman" panose="02020603050405020304" charset="0"/>
              </a:rPr>
              <a:t>To the </a:t>
            </a:r>
            <a:r>
              <a:rPr lang="en-IN" sz="2200" dirty="0" smtClean="0">
                <a:latin typeface="Times New Roman" panose="02020603050405020304" charset="0"/>
                <a:cs typeface="Times New Roman" panose="02020603050405020304" charset="0"/>
              </a:rPr>
              <a:t>dataset, a </a:t>
            </a:r>
            <a:r>
              <a:rPr lang="en-IN" sz="2200" dirty="0">
                <a:latin typeface="Times New Roman" panose="02020603050405020304" charset="0"/>
                <a:cs typeface="Times New Roman" panose="02020603050405020304" charset="0"/>
              </a:rPr>
              <a:t>CNN </a:t>
            </a:r>
            <a:r>
              <a:rPr lang="en-IN" sz="2200" dirty="0" smtClean="0">
                <a:latin typeface="Times New Roman" panose="02020603050405020304" charset="0"/>
                <a:cs typeface="Times New Roman" panose="02020603050405020304" charset="0"/>
              </a:rPr>
              <a:t>model has been applied </a:t>
            </a:r>
            <a:r>
              <a:rPr lang="en-IN" sz="2200" dirty="0">
                <a:latin typeface="Times New Roman" panose="02020603050405020304" charset="0"/>
                <a:cs typeface="Times New Roman" panose="02020603050405020304" charset="0"/>
              </a:rPr>
              <a:t>of 6 convolutional layers and one fully-connected layer.</a:t>
            </a:r>
            <a:endParaRPr lang="en-IN" sz="2200" dirty="0">
              <a:latin typeface="Times New Roman" panose="02020603050405020304" charset="0"/>
              <a:cs typeface="Times New Roman" panose="02020603050405020304" charset="0"/>
            </a:endParaRPr>
          </a:p>
          <a:p>
            <a:pPr indent="0" algn="just">
              <a:buFont typeface="Arial" panose="020B0604020202020204" pitchFamily="34" charset="0"/>
              <a:buNone/>
            </a:pPr>
            <a:endParaRPr lang="en-IN" sz="2200" dirty="0">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IN" sz="2200" dirty="0">
                <a:latin typeface="Times New Roman" panose="02020603050405020304" charset="0"/>
                <a:cs typeface="Times New Roman" panose="02020603050405020304" charset="0"/>
              </a:rPr>
              <a:t> To the output layer and the hidden layers, ‘sigmoid’ and ‘</a:t>
            </a:r>
            <a:r>
              <a:rPr lang="en-IN" sz="2200" dirty="0" err="1">
                <a:latin typeface="Times New Roman" panose="02020603050405020304" charset="0"/>
                <a:cs typeface="Times New Roman" panose="02020603050405020304" charset="0"/>
              </a:rPr>
              <a:t>relu</a:t>
            </a:r>
            <a:r>
              <a:rPr lang="en-IN" sz="2200" dirty="0">
                <a:latin typeface="Times New Roman" panose="02020603050405020304" charset="0"/>
                <a:cs typeface="Times New Roman" panose="02020603050405020304" charset="0"/>
              </a:rPr>
              <a:t>’ activation functions are applied respectively. </a:t>
            </a:r>
            <a:endParaRPr lang="en-IN" sz="2200" dirty="0">
              <a:latin typeface="Times New Roman" panose="02020603050405020304" charset="0"/>
              <a:cs typeface="Times New Roman" panose="02020603050405020304" charset="0"/>
            </a:endParaRPr>
          </a:p>
        </p:txBody>
      </p:sp>
      <p:sp>
        <p:nvSpPr>
          <p:cNvPr id="3" name="Date Placeholder 2"/>
          <p:cNvSpPr>
            <a:spLocks noGrp="1"/>
          </p:cNvSpPr>
          <p:nvPr>
            <p:ph type="dt" sz="half" idx="10"/>
          </p:nvPr>
        </p:nvSpPr>
        <p:spPr/>
        <p:txBody>
          <a:bodyPr/>
          <a:lstStyle/>
          <a:p>
            <a:fld id="{414AF036-1BA8-4A22-83B4-32B337943A24}" type="datetime1">
              <a:rPr lang="en-US" smtClean="0"/>
            </a:fld>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s 5"/>
          <p:cNvSpPr/>
          <p:nvPr/>
        </p:nvSpPr>
        <p:spPr>
          <a:xfrm>
            <a:off x="5080" y="6406515"/>
            <a:ext cx="12181840" cy="399415"/>
          </a:xfrm>
          <a:prstGeom prst="rect">
            <a:avLst/>
          </a:prstGeom>
          <a:solidFill>
            <a:schemeClr val="accent6">
              <a:lumMod val="75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s 3"/>
          <p:cNvSpPr/>
          <p:nvPr/>
        </p:nvSpPr>
        <p:spPr>
          <a:xfrm>
            <a:off x="9525" y="1270"/>
            <a:ext cx="12202160" cy="1097280"/>
          </a:xfrm>
          <a:prstGeom prst="rect">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Box 1"/>
          <p:cNvSpPr txBox="1"/>
          <p:nvPr/>
        </p:nvSpPr>
        <p:spPr>
          <a:xfrm>
            <a:off x="478790" y="222885"/>
            <a:ext cx="4540885" cy="1198880"/>
          </a:xfrm>
          <a:prstGeom prst="rect">
            <a:avLst/>
          </a:prstGeom>
          <a:noFill/>
        </p:spPr>
        <p:txBody>
          <a:bodyPr wrap="square" rtlCol="0">
            <a:spAutoFit/>
          </a:bodyPr>
          <a:lstStyle/>
          <a:p>
            <a:r>
              <a:rPr lang="en-IN" altLang="en-US" sz="3600" dirty="0">
                <a:solidFill>
                  <a:schemeClr val="bg1"/>
                </a:solidFill>
                <a:latin typeface="Times New Roman" panose="02020603050405020304" charset="0"/>
                <a:cs typeface="Times New Roman" panose="02020603050405020304" charset="0"/>
                <a:sym typeface="+mn-ea"/>
              </a:rPr>
              <a:t>Contd..</a:t>
            </a:r>
            <a:endParaRPr lang="en-IN" altLang="en-US" sz="3600" dirty="0">
              <a:solidFill>
                <a:schemeClr val="bg1"/>
              </a:solidFill>
              <a:latin typeface="Times New Roman" panose="02020603050405020304" charset="0"/>
              <a:cs typeface="Times New Roman" panose="02020603050405020304" charset="0"/>
            </a:endParaRPr>
          </a:p>
          <a:p>
            <a:endParaRPr lang="en-IN" altLang="en-US" sz="3600" dirty="0">
              <a:solidFill>
                <a:schemeClr val="bg1"/>
              </a:solidFill>
            </a:endParaRPr>
          </a:p>
        </p:txBody>
      </p:sp>
      <p:sp>
        <p:nvSpPr>
          <p:cNvPr id="5" name="TextBox 4"/>
          <p:cNvSpPr txBox="1"/>
          <p:nvPr/>
        </p:nvSpPr>
        <p:spPr>
          <a:xfrm>
            <a:off x="478790" y="1640840"/>
            <a:ext cx="11176398" cy="3939540"/>
          </a:xfrm>
          <a:prstGeom prst="rect">
            <a:avLst/>
          </a:prstGeom>
          <a:noFill/>
        </p:spPr>
        <p:txBody>
          <a:bodyPr wrap="square" rtlCol="0">
            <a:spAutoFit/>
          </a:bodyPr>
          <a:lstStyle/>
          <a:p>
            <a:r>
              <a:rPr lang="en-IN" sz="2600" b="1" dirty="0">
                <a:latin typeface="Times New Roman" panose="02020603050405020304" charset="0"/>
                <a:cs typeface="Times New Roman" panose="02020603050405020304" charset="0"/>
              </a:rPr>
              <a:t>Skin Cancer Detection Model</a:t>
            </a:r>
            <a:endParaRPr lang="en-IN" sz="2600" b="1" dirty="0">
              <a:latin typeface="Times New Roman" panose="02020603050405020304" charset="0"/>
              <a:cs typeface="Times New Roman" panose="02020603050405020304" charset="0"/>
            </a:endParaRPr>
          </a:p>
          <a:p>
            <a:endParaRPr lang="en-IN" sz="2600" dirty="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lang="en-IN" sz="2200" dirty="0">
                <a:latin typeface="Times New Roman" panose="02020603050405020304" charset="0"/>
                <a:cs typeface="Times New Roman" panose="02020603050405020304" charset="0"/>
              </a:rPr>
              <a:t>The dataset comprising of RGB images of skin samples </a:t>
            </a:r>
            <a:r>
              <a:rPr lang="en-IN" sz="2200" dirty="0" smtClean="0">
                <a:latin typeface="Times New Roman" panose="02020603050405020304" charset="0"/>
                <a:cs typeface="Times New Roman" panose="02020603050405020304" charset="0"/>
              </a:rPr>
              <a:t>has been</a:t>
            </a:r>
            <a:r>
              <a:rPr lang="en-IN" sz="2200" dirty="0" smtClean="0">
                <a:latin typeface="Times New Roman" panose="02020603050405020304" charset="0"/>
                <a:cs typeface="Times New Roman" panose="02020603050405020304" charset="0"/>
              </a:rPr>
              <a:t> </a:t>
            </a:r>
            <a:r>
              <a:rPr lang="en-IN" sz="2200" dirty="0">
                <a:latin typeface="Times New Roman" panose="02020603050405020304" charset="0"/>
                <a:cs typeface="Times New Roman" panose="02020603050405020304" charset="0"/>
              </a:rPr>
              <a:t>taken. The images were of 224x224 pixels.</a:t>
            </a:r>
            <a:endParaRPr lang="en-IN" sz="2200" dirty="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endParaRPr lang="en-IN" sz="2200" dirty="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lang="en-IN" sz="2200" dirty="0">
                <a:latin typeface="Times New Roman" panose="02020603050405020304" charset="0"/>
                <a:cs typeface="Times New Roman" panose="02020603050405020304" charset="0"/>
              </a:rPr>
              <a:t>The dataset is then divided into the train set and test set of 2637 and 660 images respectively. </a:t>
            </a:r>
            <a:endParaRPr lang="en-IN" sz="2200" dirty="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endParaRPr lang="en-IN" sz="2200" dirty="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lang="en-IN" sz="2200" dirty="0">
                <a:latin typeface="Times New Roman" panose="02020603050405020304" charset="0"/>
                <a:cs typeface="Times New Roman" panose="02020603050405020304" charset="0"/>
              </a:rPr>
              <a:t> A CNN model of 4 convolutional layers and one fully connected layer </a:t>
            </a:r>
            <a:r>
              <a:rPr lang="en-IN" sz="2200" dirty="0" smtClean="0">
                <a:latin typeface="Times New Roman" panose="02020603050405020304" charset="0"/>
                <a:cs typeface="Times New Roman" panose="02020603050405020304" charset="0"/>
              </a:rPr>
              <a:t>has been</a:t>
            </a:r>
            <a:r>
              <a:rPr lang="en-IN" sz="2200" dirty="0" smtClean="0">
                <a:latin typeface="Times New Roman" panose="02020603050405020304" charset="0"/>
                <a:cs typeface="Times New Roman" panose="02020603050405020304" charset="0"/>
              </a:rPr>
              <a:t> </a:t>
            </a:r>
            <a:r>
              <a:rPr lang="en-IN" sz="2200" dirty="0">
                <a:latin typeface="Times New Roman" panose="02020603050405020304" charset="0"/>
                <a:cs typeface="Times New Roman" panose="02020603050405020304" charset="0"/>
              </a:rPr>
              <a:t>developed.</a:t>
            </a:r>
            <a:endParaRPr lang="en-IN" sz="2200" dirty="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endParaRPr lang="en-IN" sz="2200" dirty="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lang="en-IN" sz="2200" dirty="0">
                <a:latin typeface="Times New Roman" panose="02020603050405020304" charset="0"/>
                <a:cs typeface="Times New Roman" panose="02020603050405020304" charset="0"/>
              </a:rPr>
              <a:t>For activation, ‘softmax’ and ‘relu’ are applied to the output layer and hidden layers respectively.</a:t>
            </a:r>
            <a:endParaRPr lang="en-IN" sz="2200" dirty="0">
              <a:latin typeface="Times New Roman" panose="02020603050405020304" charset="0"/>
              <a:cs typeface="Times New Roman" panose="02020603050405020304" charset="0"/>
            </a:endParaRPr>
          </a:p>
        </p:txBody>
      </p:sp>
      <p:sp>
        <p:nvSpPr>
          <p:cNvPr id="3" name="Date Placeholder 2"/>
          <p:cNvSpPr>
            <a:spLocks noGrp="1"/>
          </p:cNvSpPr>
          <p:nvPr>
            <p:ph type="dt" sz="half" idx="10"/>
          </p:nvPr>
        </p:nvSpPr>
        <p:spPr/>
        <p:txBody>
          <a:bodyPr/>
          <a:lstStyle/>
          <a:p>
            <a:fld id="{CCADE690-23D3-4F40-969C-B1FB482DED66}" type="datetime1">
              <a:rPr lang="en-US" smtClean="0"/>
            </a:fld>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s 5"/>
          <p:cNvSpPr/>
          <p:nvPr/>
        </p:nvSpPr>
        <p:spPr>
          <a:xfrm>
            <a:off x="5080" y="6406515"/>
            <a:ext cx="12181840" cy="399415"/>
          </a:xfrm>
          <a:prstGeom prst="rect">
            <a:avLst/>
          </a:prstGeom>
          <a:solidFill>
            <a:schemeClr val="accent6">
              <a:lumMod val="75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s 3"/>
          <p:cNvSpPr/>
          <p:nvPr/>
        </p:nvSpPr>
        <p:spPr>
          <a:xfrm>
            <a:off x="9525" y="1270"/>
            <a:ext cx="12202160" cy="1097280"/>
          </a:xfrm>
          <a:prstGeom prst="rect">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Box 1"/>
          <p:cNvSpPr txBox="1"/>
          <p:nvPr/>
        </p:nvSpPr>
        <p:spPr>
          <a:xfrm>
            <a:off x="478790" y="222885"/>
            <a:ext cx="4655185" cy="645160"/>
          </a:xfrm>
          <a:prstGeom prst="rect">
            <a:avLst/>
          </a:prstGeom>
          <a:noFill/>
        </p:spPr>
        <p:txBody>
          <a:bodyPr wrap="square" rtlCol="0">
            <a:spAutoFit/>
          </a:bodyPr>
          <a:lstStyle/>
          <a:p>
            <a:r>
              <a:rPr lang="en-IN" altLang="en-US" sz="3600" dirty="0">
                <a:solidFill>
                  <a:schemeClr val="bg1"/>
                </a:solidFill>
                <a:latin typeface="Times New Roman" panose="02020603050405020304" charset="0"/>
                <a:cs typeface="Times New Roman" panose="02020603050405020304" charset="0"/>
                <a:sym typeface="+mn-ea"/>
              </a:rPr>
              <a:t>Contd..</a:t>
            </a:r>
            <a:endParaRPr lang="en-IN" altLang="en-US" sz="3600" dirty="0">
              <a:solidFill>
                <a:schemeClr val="bg1"/>
              </a:solidFill>
            </a:endParaRPr>
          </a:p>
        </p:txBody>
      </p:sp>
      <p:pic>
        <p:nvPicPr>
          <p:cNvPr id="5" name="Picture 4"/>
          <p:cNvPicPr>
            <a:picLocks noChangeAspect="1"/>
          </p:cNvPicPr>
          <p:nvPr/>
        </p:nvPicPr>
        <p:blipFill rotWithShape="1">
          <a:blip r:embed="rId1">
            <a:extLst>
              <a:ext uri="{28A0092B-C50C-407E-A947-70E740481C1C}">
                <a14:useLocalDpi xmlns:a14="http://schemas.microsoft.com/office/drawing/2010/main" val="0"/>
              </a:ext>
            </a:extLst>
          </a:blip>
          <a:srcRect l="22435" t="27500" r="22870" b="9676"/>
          <a:stretch>
            <a:fillRect/>
          </a:stretch>
        </p:blipFill>
        <p:spPr>
          <a:xfrm>
            <a:off x="824230" y="1295400"/>
            <a:ext cx="10542905" cy="4447540"/>
          </a:xfrm>
          <a:prstGeom prst="rect">
            <a:avLst/>
          </a:prstGeom>
        </p:spPr>
      </p:pic>
      <p:sp>
        <p:nvSpPr>
          <p:cNvPr id="10" name="Text Box 9"/>
          <p:cNvSpPr txBox="1"/>
          <p:nvPr/>
        </p:nvSpPr>
        <p:spPr>
          <a:xfrm>
            <a:off x="4144010" y="5742940"/>
            <a:ext cx="4091305" cy="337185"/>
          </a:xfrm>
          <a:prstGeom prst="rect">
            <a:avLst/>
          </a:prstGeom>
          <a:noFill/>
        </p:spPr>
        <p:txBody>
          <a:bodyPr wrap="square" rtlCol="0">
            <a:spAutoFit/>
          </a:bodyPr>
          <a:lstStyle/>
          <a:p>
            <a:pPr algn="ctr"/>
            <a:r>
              <a:rPr lang="en-IN" altLang="en-US" sz="1600">
                <a:latin typeface="Times New Roman" panose="02020603050405020304" charset="0"/>
                <a:cs typeface="Times New Roman" panose="02020603050405020304" charset="0"/>
              </a:rPr>
              <a:t>Figure 2. Flowchart of the proposed model</a:t>
            </a:r>
            <a:endParaRPr lang="en-IN" altLang="en-US" sz="1600">
              <a:latin typeface="Times New Roman" panose="02020603050405020304" charset="0"/>
              <a:cs typeface="Times New Roman" panose="02020603050405020304" charset="0"/>
            </a:endParaRPr>
          </a:p>
        </p:txBody>
      </p:sp>
      <p:sp>
        <p:nvSpPr>
          <p:cNvPr id="3" name="Date Placeholder 2"/>
          <p:cNvSpPr>
            <a:spLocks noGrp="1"/>
          </p:cNvSpPr>
          <p:nvPr>
            <p:ph type="dt" sz="half" idx="10"/>
          </p:nvPr>
        </p:nvSpPr>
        <p:spPr/>
        <p:txBody>
          <a:bodyPr/>
          <a:lstStyle/>
          <a:p>
            <a:fld id="{8126AB45-0C13-4C25-AD2F-ACC8F1ABCFF4}" type="datetime1">
              <a:rPr lang="en-US" smtClean="0"/>
            </a:fld>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s 5"/>
          <p:cNvSpPr/>
          <p:nvPr/>
        </p:nvSpPr>
        <p:spPr>
          <a:xfrm>
            <a:off x="5080" y="6406515"/>
            <a:ext cx="12181840" cy="399415"/>
          </a:xfrm>
          <a:prstGeom prst="rect">
            <a:avLst/>
          </a:prstGeom>
          <a:solidFill>
            <a:schemeClr val="accent6">
              <a:lumMod val="75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s 3"/>
          <p:cNvSpPr/>
          <p:nvPr/>
        </p:nvSpPr>
        <p:spPr>
          <a:xfrm>
            <a:off x="9525" y="1270"/>
            <a:ext cx="12202160" cy="1097280"/>
          </a:xfrm>
          <a:prstGeom prst="rect">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Box 1"/>
          <p:cNvSpPr txBox="1"/>
          <p:nvPr/>
        </p:nvSpPr>
        <p:spPr>
          <a:xfrm>
            <a:off x="478790" y="213360"/>
            <a:ext cx="5788660" cy="645160"/>
          </a:xfrm>
          <a:prstGeom prst="rect">
            <a:avLst/>
          </a:prstGeom>
          <a:noFill/>
        </p:spPr>
        <p:txBody>
          <a:bodyPr wrap="square" rtlCol="0">
            <a:spAutoFit/>
          </a:bodyPr>
          <a:lstStyle/>
          <a:p>
            <a:r>
              <a:rPr lang="en-IN" altLang="en-US" sz="3600" dirty="0">
                <a:solidFill>
                  <a:schemeClr val="bg1"/>
                </a:solidFill>
                <a:latin typeface="Times New Roman" panose="02020603050405020304" charset="0"/>
                <a:cs typeface="Times New Roman" panose="02020603050405020304" charset="0"/>
                <a:sym typeface="+mn-ea"/>
              </a:rPr>
              <a:t>Contd..</a:t>
            </a:r>
            <a:endParaRPr lang="en-IN" altLang="en-US" sz="3600" dirty="0">
              <a:solidFill>
                <a:schemeClr val="bg1"/>
              </a:solidFill>
            </a:endParaRPr>
          </a:p>
        </p:txBody>
      </p:sp>
      <p:sp>
        <p:nvSpPr>
          <p:cNvPr id="5" name="TextBox 4"/>
          <p:cNvSpPr txBox="1"/>
          <p:nvPr/>
        </p:nvSpPr>
        <p:spPr>
          <a:xfrm>
            <a:off x="419090" y="1310640"/>
            <a:ext cx="11353819" cy="5124480"/>
          </a:xfrm>
          <a:prstGeom prst="rect">
            <a:avLst/>
          </a:prstGeom>
          <a:noFill/>
        </p:spPr>
        <p:txBody>
          <a:bodyPr wrap="square" rtlCol="0">
            <a:spAutoFit/>
          </a:bodyPr>
          <a:lstStyle/>
          <a:p>
            <a:r>
              <a:rPr lang="en-IN" sz="2600" b="1" dirty="0">
                <a:latin typeface="Times New Roman" panose="02020603050405020304" charset="0"/>
                <a:cs typeface="Times New Roman" panose="02020603050405020304" charset="0"/>
              </a:rPr>
              <a:t>The View</a:t>
            </a:r>
            <a:endParaRPr lang="en-IN" sz="2600" b="1" dirty="0">
              <a:latin typeface="Times New Roman" panose="02020603050405020304" charset="0"/>
              <a:cs typeface="Times New Roman" panose="02020603050405020304" charset="0"/>
            </a:endParaRPr>
          </a:p>
          <a:p>
            <a:endParaRPr lang="en-IN" sz="2600" dirty="0"/>
          </a:p>
          <a:p>
            <a:pPr marL="342900" indent="-342900" algn="just">
              <a:buFont typeface="Arial" panose="020B0604020202020204" pitchFamily="34" charset="0"/>
              <a:buChar char="•"/>
            </a:pPr>
            <a:r>
              <a:rPr lang="en-IN" sz="2200" dirty="0">
                <a:latin typeface="Times New Roman" panose="02020603050405020304" charset="0"/>
                <a:cs typeface="Times New Roman" panose="02020603050405020304" charset="0"/>
              </a:rPr>
              <a:t>A </a:t>
            </a:r>
            <a:r>
              <a:rPr lang="en-IN" sz="2200" i="1" dirty="0">
                <a:latin typeface="Times New Roman" panose="02020603050405020304" charset="0"/>
                <a:cs typeface="Times New Roman" panose="02020603050405020304" charset="0"/>
              </a:rPr>
              <a:t>View</a:t>
            </a:r>
            <a:r>
              <a:rPr lang="en-IN" sz="2200" dirty="0">
                <a:latin typeface="Times New Roman" panose="02020603050405020304" charset="0"/>
                <a:cs typeface="Times New Roman" panose="02020603050405020304" charset="0"/>
              </a:rPr>
              <a:t> is something available to the user. </a:t>
            </a:r>
            <a:r>
              <a:rPr lang="en-US" sz="2200" dirty="0">
                <a:latin typeface="Times New Roman" panose="02020603050405020304" charset="0"/>
                <a:cs typeface="Times New Roman" panose="02020603050405020304" charset="0"/>
              </a:rPr>
              <a:t> </a:t>
            </a:r>
            <a:endParaRPr lang="en-US" sz="2200" dirty="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endParaRPr lang="en-US" sz="2200" dirty="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lang="en-IN" sz="2200" dirty="0">
                <a:latin typeface="Times New Roman" panose="02020603050405020304" charset="0"/>
                <a:cs typeface="Times New Roman" panose="02020603050405020304" charset="0"/>
              </a:rPr>
              <a:t>It helps UI / UX people to operate in parallel with the people at the back-end of the user interface.</a:t>
            </a:r>
            <a:endParaRPr lang="en-IN" sz="2200" dirty="0">
              <a:latin typeface="Times New Roman" panose="02020603050405020304" charset="0"/>
              <a:cs typeface="Times New Roman" panose="02020603050405020304" charset="0"/>
            </a:endParaRPr>
          </a:p>
          <a:p>
            <a:pPr marL="285750" indent="-285750">
              <a:buFont typeface="Arial" panose="020B0604020202020204" pitchFamily="34" charset="0"/>
              <a:buChar char="•"/>
            </a:pPr>
            <a:endParaRPr lang="en-IN" sz="2000" dirty="0">
              <a:latin typeface="Times New Roman" panose="02020603050405020304" charset="0"/>
              <a:cs typeface="Times New Roman" panose="02020603050405020304" charset="0"/>
            </a:endParaRPr>
          </a:p>
          <a:p>
            <a:r>
              <a:rPr lang="en-IN" sz="2600" b="1" dirty="0">
                <a:latin typeface="Times New Roman" panose="02020603050405020304" charset="0"/>
                <a:cs typeface="Times New Roman" panose="02020603050405020304" charset="0"/>
              </a:rPr>
              <a:t>The Controller</a:t>
            </a:r>
            <a:endParaRPr lang="en-IN" sz="2600" b="1" dirty="0">
              <a:latin typeface="Times New Roman" panose="02020603050405020304" charset="0"/>
              <a:cs typeface="Times New Roman" panose="02020603050405020304" charset="0"/>
            </a:endParaRPr>
          </a:p>
          <a:p>
            <a:endParaRPr lang="en-IN" sz="3200" b="1" dirty="0"/>
          </a:p>
          <a:p>
            <a:pPr marL="342900" indent="-342900" algn="just">
              <a:buFont typeface="Arial" panose="020B0604020202020204" pitchFamily="34" charset="0"/>
              <a:buChar char="•"/>
            </a:pPr>
            <a:r>
              <a:rPr lang="en-IN" sz="2200" dirty="0">
                <a:latin typeface="Times New Roman" panose="02020603050405020304" charset="0"/>
                <a:cs typeface="Times New Roman" panose="02020603050405020304" charset="0"/>
              </a:rPr>
              <a:t>A</a:t>
            </a:r>
            <a:r>
              <a:rPr lang="en-IN" sz="2200" i="1" dirty="0">
                <a:latin typeface="Times New Roman" panose="02020603050405020304" charset="0"/>
                <a:cs typeface="Times New Roman" panose="02020603050405020304" charset="0"/>
              </a:rPr>
              <a:t> Controller</a:t>
            </a:r>
            <a:r>
              <a:rPr lang="en-IN" sz="2200" dirty="0">
                <a:latin typeface="Times New Roman" panose="02020603050405020304" charset="0"/>
                <a:cs typeface="Times New Roman" panose="02020603050405020304" charset="0"/>
              </a:rPr>
              <a:t> is a master that synchronizes the Model along with View.</a:t>
            </a:r>
            <a:endParaRPr lang="en-IN" sz="2200" dirty="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endParaRPr lang="en-IN" sz="2200" b="1" dirty="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lang="en-IN" sz="2200" dirty="0">
                <a:latin typeface="Times New Roman" panose="02020603050405020304" charset="0"/>
                <a:cs typeface="Times New Roman" panose="02020603050405020304" charset="0"/>
              </a:rPr>
              <a:t>It obtains the user's interaction with the View, transmits them on to the Model that then processes the input information for output production. </a:t>
            </a:r>
            <a:endParaRPr lang="en-IN" sz="2200" b="1" dirty="0">
              <a:latin typeface="Times New Roman" panose="02020603050405020304" charset="0"/>
              <a:cs typeface="Times New Roman" panose="02020603050405020304" charset="0"/>
            </a:endParaRPr>
          </a:p>
          <a:p>
            <a:endParaRPr lang="en-IN" sz="2100" dirty="0">
              <a:latin typeface="Times New Roman" panose="02020603050405020304" charset="0"/>
              <a:cs typeface="Times New Roman" panose="02020603050405020304" charset="0"/>
            </a:endParaRPr>
          </a:p>
        </p:txBody>
      </p:sp>
      <p:sp>
        <p:nvSpPr>
          <p:cNvPr id="3" name="Date Placeholder 2"/>
          <p:cNvSpPr>
            <a:spLocks noGrp="1"/>
          </p:cNvSpPr>
          <p:nvPr>
            <p:ph type="dt" sz="half" idx="10"/>
          </p:nvPr>
        </p:nvSpPr>
        <p:spPr/>
        <p:txBody>
          <a:bodyPr/>
          <a:lstStyle/>
          <a:p>
            <a:fld id="{56B25239-B384-4058-8339-F4052DB8EE97}" type="datetime1">
              <a:rPr lang="en-US" smtClean="0"/>
            </a:fld>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s 5"/>
          <p:cNvSpPr/>
          <p:nvPr/>
        </p:nvSpPr>
        <p:spPr>
          <a:xfrm>
            <a:off x="5080" y="6406515"/>
            <a:ext cx="12181840" cy="399415"/>
          </a:xfrm>
          <a:prstGeom prst="rect">
            <a:avLst/>
          </a:prstGeom>
          <a:solidFill>
            <a:schemeClr val="accent6">
              <a:lumMod val="75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s 3"/>
          <p:cNvSpPr/>
          <p:nvPr/>
        </p:nvSpPr>
        <p:spPr>
          <a:xfrm>
            <a:off x="9525" y="1270"/>
            <a:ext cx="12202160" cy="1097280"/>
          </a:xfrm>
          <a:prstGeom prst="rect">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Box 1"/>
          <p:cNvSpPr txBox="1"/>
          <p:nvPr/>
        </p:nvSpPr>
        <p:spPr>
          <a:xfrm>
            <a:off x="478790" y="213360"/>
            <a:ext cx="5140960" cy="645160"/>
          </a:xfrm>
          <a:prstGeom prst="rect">
            <a:avLst/>
          </a:prstGeom>
          <a:noFill/>
        </p:spPr>
        <p:txBody>
          <a:bodyPr wrap="square" rtlCol="0">
            <a:spAutoFit/>
          </a:bodyPr>
          <a:lstStyle/>
          <a:p>
            <a:r>
              <a:rPr lang="en-IN" altLang="en-US" sz="3600" dirty="0">
                <a:solidFill>
                  <a:schemeClr val="bg1"/>
                </a:solidFill>
                <a:latin typeface="Times New Roman" panose="02020603050405020304" charset="0"/>
                <a:cs typeface="Times New Roman" panose="02020603050405020304" charset="0"/>
                <a:sym typeface="+mn-ea"/>
              </a:rPr>
              <a:t>Contd..</a:t>
            </a:r>
            <a:endParaRPr lang="en-IN" altLang="en-US" sz="3600" dirty="0">
              <a:solidFill>
                <a:schemeClr val="bg1"/>
              </a:solidFill>
            </a:endParaRPr>
          </a:p>
        </p:txBody>
      </p:sp>
      <p:sp>
        <p:nvSpPr>
          <p:cNvPr id="5" name="TextBox 4"/>
          <p:cNvSpPr txBox="1"/>
          <p:nvPr/>
        </p:nvSpPr>
        <p:spPr>
          <a:xfrm>
            <a:off x="495110" y="1569985"/>
            <a:ext cx="11230989" cy="3631763"/>
          </a:xfrm>
          <a:prstGeom prst="rect">
            <a:avLst/>
          </a:prstGeom>
          <a:noFill/>
        </p:spPr>
        <p:txBody>
          <a:bodyPr wrap="square" rtlCol="0">
            <a:spAutoFit/>
          </a:bodyPr>
          <a:lstStyle/>
          <a:p>
            <a:r>
              <a:rPr lang="en-IN" sz="2600" b="1" dirty="0">
                <a:latin typeface="Times New Roman" panose="02020603050405020304" charset="0"/>
                <a:cs typeface="Times New Roman" panose="02020603050405020304" charset="0"/>
              </a:rPr>
              <a:t>Implementation of MVC model in our Project</a:t>
            </a:r>
            <a:endParaRPr lang="en-IN" sz="2600" b="1" dirty="0">
              <a:latin typeface="Times New Roman" panose="02020603050405020304" charset="0"/>
              <a:cs typeface="Times New Roman" panose="02020603050405020304" charset="0"/>
            </a:endParaRPr>
          </a:p>
          <a:p>
            <a:endParaRPr lang="en-IN" b="1" dirty="0"/>
          </a:p>
          <a:p>
            <a:pPr algn="just"/>
            <a:endParaRPr lang="en-IN" dirty="0">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IN" sz="2400" dirty="0">
                <a:latin typeface="Times New Roman" panose="02020603050405020304" charset="0"/>
                <a:cs typeface="Times New Roman" panose="02020603050405020304" charset="0"/>
              </a:rPr>
              <a:t>There are mainly three files in the project: </a:t>
            </a:r>
            <a:r>
              <a:rPr lang="en-IN" sz="2400" i="1" dirty="0">
                <a:latin typeface="Times New Roman" panose="02020603050405020304" charset="0"/>
                <a:cs typeface="Times New Roman" panose="02020603050405020304" charset="0"/>
              </a:rPr>
              <a:t>main.py</a:t>
            </a:r>
            <a:r>
              <a:rPr lang="en-IN" sz="2400" dirty="0">
                <a:latin typeface="Times New Roman" panose="02020603050405020304" charset="0"/>
                <a:cs typeface="Times New Roman" panose="02020603050405020304" charset="0"/>
              </a:rPr>
              <a:t>, </a:t>
            </a:r>
            <a:r>
              <a:rPr lang="en-IN" sz="2400" i="1" dirty="0">
                <a:latin typeface="Times New Roman" panose="02020603050405020304" charset="0"/>
                <a:cs typeface="Times New Roman" panose="02020603050405020304" charset="0"/>
              </a:rPr>
              <a:t>detector</a:t>
            </a:r>
            <a:r>
              <a:rPr lang="en-IN" sz="2400" dirty="0">
                <a:latin typeface="Times New Roman" panose="02020603050405020304" charset="0"/>
                <a:cs typeface="Times New Roman" panose="02020603050405020304" charset="0"/>
              </a:rPr>
              <a:t> and </a:t>
            </a:r>
            <a:r>
              <a:rPr lang="en-IN" sz="2400" i="1" dirty="0">
                <a:latin typeface="Times New Roman" panose="02020603050405020304" charset="0"/>
                <a:cs typeface="Times New Roman" panose="02020603050405020304" charset="0"/>
              </a:rPr>
              <a:t>upload</a:t>
            </a:r>
            <a:r>
              <a:rPr lang="en-IN" sz="2400" dirty="0">
                <a:latin typeface="Times New Roman" panose="02020603050405020304" charset="0"/>
                <a:cs typeface="Times New Roman" panose="02020603050405020304" charset="0"/>
              </a:rPr>
              <a:t> which contains the GUI, Detector and Controller components, respectively</a:t>
            </a:r>
            <a:endParaRPr lang="en-IN" sz="2400" dirty="0">
              <a:latin typeface="Times New Roman" panose="02020603050405020304" charset="0"/>
              <a:cs typeface="Times New Roman" panose="02020603050405020304" charset="0"/>
            </a:endParaRPr>
          </a:p>
          <a:p>
            <a:pPr marL="285750" indent="-285750" algn="just">
              <a:buFont typeface="Arial" panose="020B0604020202020204" pitchFamily="34" charset="0"/>
              <a:buChar char="•"/>
            </a:pPr>
            <a:endParaRPr lang="en-IN" sz="2400" dirty="0">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IN" sz="2400" dirty="0">
                <a:latin typeface="Times New Roman" panose="02020603050405020304" charset="0"/>
                <a:cs typeface="Times New Roman" panose="02020603050405020304" charset="0"/>
              </a:rPr>
              <a:t>We can alter and run the GUI component separately without compromising the functionality of the other components.</a:t>
            </a:r>
            <a:endParaRPr lang="en-IN" sz="2400" dirty="0">
              <a:latin typeface="Times New Roman" panose="02020603050405020304" charset="0"/>
              <a:cs typeface="Times New Roman" panose="02020603050405020304" charset="0"/>
            </a:endParaRPr>
          </a:p>
          <a:p>
            <a:pPr marL="285750" indent="-285750" algn="just">
              <a:buFont typeface="Arial" panose="020B0604020202020204" pitchFamily="34" charset="0"/>
              <a:buChar char="•"/>
            </a:pPr>
            <a:endParaRPr lang="en-IN" sz="2400" dirty="0">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IN" sz="2400" dirty="0">
                <a:latin typeface="Times New Roman" panose="02020603050405020304" charset="0"/>
                <a:cs typeface="Times New Roman" panose="02020603050405020304" charset="0"/>
              </a:rPr>
              <a:t>A single Controller component works for all the Views and Detectors.</a:t>
            </a:r>
            <a:endParaRPr lang="en-IN" sz="2400" dirty="0">
              <a:latin typeface="Times New Roman" panose="02020603050405020304" charset="0"/>
              <a:cs typeface="Times New Roman" panose="02020603050405020304" charset="0"/>
            </a:endParaRPr>
          </a:p>
        </p:txBody>
      </p:sp>
      <p:sp>
        <p:nvSpPr>
          <p:cNvPr id="3" name="Date Placeholder 2"/>
          <p:cNvSpPr>
            <a:spLocks noGrp="1"/>
          </p:cNvSpPr>
          <p:nvPr>
            <p:ph type="dt" sz="half" idx="10"/>
          </p:nvPr>
        </p:nvSpPr>
        <p:spPr/>
        <p:txBody>
          <a:bodyPr/>
          <a:lstStyle/>
          <a:p>
            <a:fld id="{70BBF04B-5E0F-45B3-91FA-4FE086EB01B7}" type="datetime1">
              <a:rPr lang="en-US" smtClean="0"/>
            </a:fld>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5">
            <a:lumMod val="50000"/>
            <a:alpha val="0"/>
          </a:schemeClr>
        </a:solidFill>
        <a:effectLst/>
      </p:bgPr>
    </p:bg>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sz="half" idx="1"/>
          </p:nvPr>
        </p:nvGraphicFramePr>
        <p:xfrm>
          <a:off x="285115" y="1795145"/>
          <a:ext cx="5604510" cy="4476750"/>
        </p:xfrm>
        <a:graphic>
          <a:graphicData uri="http://schemas.openxmlformats.org/drawingml/2006/table">
            <a:tbl>
              <a:tblPr firstRow="1" bandRow="1">
                <a:tableStyleId>{5C22544A-7EE6-4342-B048-85BDC9FD1C3A}</a:tableStyleId>
              </a:tblPr>
              <a:tblGrid>
                <a:gridCol w="783590"/>
                <a:gridCol w="1036955"/>
                <a:gridCol w="1359535"/>
                <a:gridCol w="1277620"/>
                <a:gridCol w="1146810"/>
              </a:tblGrid>
              <a:tr h="904240">
                <a:tc>
                  <a:txBody>
                    <a:bodyPr/>
                    <a:lstStyle/>
                    <a:p>
                      <a:pPr algn="ctr">
                        <a:buNone/>
                      </a:pPr>
                      <a:r>
                        <a:rPr lang="en-IN" altLang="en-US" sz="1800" dirty="0">
                          <a:solidFill>
                            <a:schemeClr val="tx1"/>
                          </a:solidFill>
                          <a:latin typeface="Times New Roman" panose="02020603050405020304" charset="0"/>
                          <a:cs typeface="Times New Roman" panose="02020603050405020304" charset="0"/>
                        </a:rPr>
                        <a:t>Test ID</a:t>
                      </a:r>
                      <a:endParaRPr lang="en-IN" altLang="en-US" sz="1800" dirty="0">
                        <a:solidFill>
                          <a:schemeClr val="tx1"/>
                        </a:solidFill>
                        <a:latin typeface="Times New Roman" panose="02020603050405020304" charset="0"/>
                        <a:cs typeface="Times New Roman" panose="020206030504050203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IN" altLang="en-US" sz="1800">
                          <a:solidFill>
                            <a:schemeClr val="tx1"/>
                          </a:solidFill>
                          <a:latin typeface="Times New Roman" panose="02020603050405020304" charset="0"/>
                          <a:cs typeface="Times New Roman" panose="02020603050405020304" charset="0"/>
                        </a:rPr>
                        <a:t>Test Case Title</a:t>
                      </a:r>
                      <a:endParaRPr lang="en-IN" altLang="en-US" sz="1800">
                        <a:solidFill>
                          <a:schemeClr val="tx1"/>
                        </a:solidFill>
                        <a:latin typeface="Times New Roman" panose="02020603050405020304" charset="0"/>
                        <a:cs typeface="Times New Roman" panose="020206030504050203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IN" altLang="en-US" sz="1800">
                          <a:solidFill>
                            <a:schemeClr val="tx1"/>
                          </a:solidFill>
                          <a:latin typeface="Times New Roman" panose="02020603050405020304" charset="0"/>
                          <a:cs typeface="Times New Roman" panose="02020603050405020304" charset="0"/>
                        </a:rPr>
                        <a:t>Test Condition</a:t>
                      </a:r>
                      <a:endParaRPr lang="en-IN" altLang="en-US" sz="1800">
                        <a:solidFill>
                          <a:schemeClr val="tx1"/>
                        </a:solidFill>
                        <a:latin typeface="Times New Roman" panose="02020603050405020304" charset="0"/>
                        <a:cs typeface="Times New Roman" panose="020206030504050203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IN" altLang="en-US" sz="1800">
                          <a:solidFill>
                            <a:schemeClr val="tx1"/>
                          </a:solidFill>
                          <a:latin typeface="Times New Roman" panose="02020603050405020304" charset="0"/>
                          <a:cs typeface="Times New Roman" panose="02020603050405020304" charset="0"/>
                        </a:rPr>
                        <a:t>System Behaviour</a:t>
                      </a:r>
                      <a:endParaRPr lang="en-IN" altLang="en-US" sz="1800">
                        <a:solidFill>
                          <a:schemeClr val="tx1"/>
                        </a:solidFill>
                        <a:latin typeface="Times New Roman" panose="02020603050405020304" charset="0"/>
                        <a:cs typeface="Times New Roman" panose="020206030504050203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IN" altLang="en-US" sz="1800">
                          <a:solidFill>
                            <a:schemeClr val="tx1"/>
                          </a:solidFill>
                          <a:latin typeface="Times New Roman" panose="02020603050405020304" charset="0"/>
                          <a:cs typeface="Times New Roman" panose="02020603050405020304" charset="0"/>
                        </a:rPr>
                        <a:t>Expected Result</a:t>
                      </a:r>
                      <a:endParaRPr lang="en-IN" altLang="en-US" sz="1800">
                        <a:solidFill>
                          <a:schemeClr val="tx1"/>
                        </a:solidFill>
                        <a:latin typeface="Times New Roman" panose="02020603050405020304" charset="0"/>
                        <a:cs typeface="Times New Roman" panose="020206030504050203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927100">
                <a:tc>
                  <a:txBody>
                    <a:bodyPr/>
                    <a:lstStyle/>
                    <a:p>
                      <a:pPr algn="ctr">
                        <a:buNone/>
                      </a:pPr>
                      <a:r>
                        <a:rPr lang="en-IN" altLang="en-US" sz="1400">
                          <a:solidFill>
                            <a:schemeClr val="tx1"/>
                          </a:solidFill>
                          <a:latin typeface="Times New Roman" panose="02020603050405020304" charset="0"/>
                          <a:cs typeface="Times New Roman" panose="02020603050405020304" charset="0"/>
                        </a:rPr>
                        <a:t>T01</a:t>
                      </a:r>
                      <a:endParaRPr lang="en-IN" altLang="en-US" sz="1400">
                        <a:solidFill>
                          <a:schemeClr val="tx1"/>
                        </a:solidFill>
                        <a:latin typeface="Times New Roman" panose="02020603050405020304" charset="0"/>
                        <a:cs typeface="Times New Roman" panose="020206030504050203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IN" altLang="en-US" sz="1400">
                          <a:latin typeface="Times New Roman" panose="02020603050405020304" charset="0"/>
                          <a:cs typeface="Times New Roman" panose="02020603050405020304" charset="0"/>
                        </a:rPr>
                        <a:t>Malaria Detection</a:t>
                      </a:r>
                      <a:endParaRPr lang="en-IN" altLang="en-US" sz="1400">
                        <a:latin typeface="Times New Roman" panose="02020603050405020304" charset="0"/>
                        <a:cs typeface="Times New Roman" panose="020206030504050203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endParaRPr lang="en-US" sz="1400">
                        <a:latin typeface="Times New Roman" panose="02020603050405020304" charset="0"/>
                        <a:cs typeface="Times New Roman" panose="020206030504050203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US" sz="1400">
                          <a:latin typeface="Times New Roman" panose="02020603050405020304" charset="0"/>
                          <a:cs typeface="Times New Roman" panose="02020603050405020304" charset="0"/>
                        </a:rPr>
                        <a:t>Parasitized Cell Detected</a:t>
                      </a:r>
                      <a:endParaRPr lang="en-US" sz="1400">
                        <a:latin typeface="Times New Roman" panose="02020603050405020304" charset="0"/>
                        <a:cs typeface="Times New Roman" panose="020206030504050203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US" sz="1400">
                          <a:latin typeface="Times New Roman" panose="02020603050405020304" charset="0"/>
                          <a:cs typeface="Times New Roman" panose="02020603050405020304" charset="0"/>
                        </a:rPr>
                        <a:t>Parasitized Cell Detected</a:t>
                      </a:r>
                      <a:endParaRPr lang="en-US" sz="1400">
                        <a:latin typeface="Times New Roman" panose="02020603050405020304" charset="0"/>
                        <a:cs typeface="Times New Roman" panose="020206030504050203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781050">
                <a:tc>
                  <a:txBody>
                    <a:bodyPr/>
                    <a:lstStyle/>
                    <a:p>
                      <a:pPr algn="ctr">
                        <a:buNone/>
                      </a:pPr>
                      <a:r>
                        <a:rPr lang="en-IN" altLang="en-US" sz="1400">
                          <a:latin typeface="Times New Roman" panose="02020603050405020304" charset="0"/>
                          <a:cs typeface="Times New Roman" panose="02020603050405020304" charset="0"/>
                        </a:rPr>
                        <a:t>T02</a:t>
                      </a:r>
                      <a:endParaRPr lang="en-IN" altLang="en-US" sz="1400">
                        <a:latin typeface="Times New Roman" panose="02020603050405020304" charset="0"/>
                        <a:cs typeface="Times New Roman" panose="020206030504050203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IN" altLang="en-US" sz="1400">
                          <a:latin typeface="Times New Roman" panose="02020603050405020304" charset="0"/>
                          <a:cs typeface="Times New Roman" panose="02020603050405020304" charset="0"/>
                        </a:rPr>
                        <a:t>Pneumonia Detection</a:t>
                      </a:r>
                      <a:endParaRPr lang="en-IN" altLang="en-US" sz="1400">
                        <a:latin typeface="Times New Roman" panose="02020603050405020304" charset="0"/>
                        <a:cs typeface="Times New Roman" panose="020206030504050203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endParaRPr lang="en-US" sz="1400">
                        <a:latin typeface="Times New Roman" panose="02020603050405020304" charset="0"/>
                        <a:cs typeface="Times New Roman" panose="020206030504050203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US" sz="1400" dirty="0">
                          <a:latin typeface="Times New Roman" panose="02020603050405020304" charset="0"/>
                          <a:cs typeface="Times New Roman" panose="02020603050405020304" charset="0"/>
                        </a:rPr>
                        <a:t>Normal Detected</a:t>
                      </a:r>
                      <a:endParaRPr lang="en-US" sz="1400" dirty="0">
                        <a:latin typeface="Times New Roman" panose="02020603050405020304" charset="0"/>
                        <a:cs typeface="Times New Roman" panose="020206030504050203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US" sz="1400">
                          <a:latin typeface="Times New Roman" panose="02020603050405020304" charset="0"/>
                          <a:cs typeface="Times New Roman" panose="02020603050405020304" charset="0"/>
                        </a:rPr>
                        <a:t>Normal Detected</a:t>
                      </a:r>
                      <a:endParaRPr lang="en-US" sz="1400">
                        <a:latin typeface="Times New Roman" panose="02020603050405020304" charset="0"/>
                        <a:cs typeface="Times New Roman" panose="020206030504050203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927100">
                <a:tc>
                  <a:txBody>
                    <a:bodyPr/>
                    <a:lstStyle/>
                    <a:p>
                      <a:pPr algn="ctr">
                        <a:buNone/>
                      </a:pPr>
                      <a:r>
                        <a:rPr lang="en-IN" altLang="en-US" sz="1400">
                          <a:latin typeface="Times New Roman" panose="02020603050405020304" charset="0"/>
                          <a:cs typeface="Times New Roman" panose="02020603050405020304" charset="0"/>
                        </a:rPr>
                        <a:t>T03</a:t>
                      </a:r>
                      <a:endParaRPr lang="en-IN" altLang="en-US" sz="1400">
                        <a:latin typeface="Times New Roman" panose="02020603050405020304" charset="0"/>
                        <a:cs typeface="Times New Roman" panose="020206030504050203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IN" altLang="en-US" sz="1400">
                          <a:latin typeface="Times New Roman" panose="02020603050405020304" charset="0"/>
                          <a:cs typeface="Times New Roman" panose="02020603050405020304" charset="0"/>
                        </a:rPr>
                        <a:t>Breast Cancer Detection</a:t>
                      </a:r>
                      <a:endParaRPr lang="en-IN" altLang="en-US" sz="1400">
                        <a:latin typeface="Times New Roman" panose="02020603050405020304" charset="0"/>
                        <a:cs typeface="Times New Roman" panose="020206030504050203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endParaRPr lang="en-US" sz="1400">
                        <a:latin typeface="Times New Roman" panose="02020603050405020304" charset="0"/>
                        <a:cs typeface="Times New Roman" panose="020206030504050203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US" sz="1400">
                          <a:latin typeface="Times New Roman" panose="02020603050405020304" charset="0"/>
                          <a:cs typeface="Times New Roman" panose="02020603050405020304" charset="0"/>
                        </a:rPr>
                        <a:t>Benign Tissue Detected</a:t>
                      </a:r>
                      <a:endParaRPr lang="en-US" sz="1400">
                        <a:latin typeface="Times New Roman" panose="02020603050405020304" charset="0"/>
                        <a:cs typeface="Times New Roman" panose="020206030504050203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US" sz="1400" dirty="0">
                          <a:latin typeface="Times New Roman" panose="02020603050405020304" charset="0"/>
                          <a:cs typeface="Times New Roman" panose="02020603050405020304" charset="0"/>
                        </a:rPr>
                        <a:t>Benign Tissue Detected</a:t>
                      </a:r>
                      <a:endParaRPr lang="en-US" sz="1400" dirty="0">
                        <a:latin typeface="Times New Roman" panose="02020603050405020304" charset="0"/>
                        <a:cs typeface="Times New Roman" panose="020206030504050203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927100">
                <a:tc>
                  <a:txBody>
                    <a:bodyPr/>
                    <a:lstStyle/>
                    <a:p>
                      <a:pPr algn="ctr">
                        <a:buNone/>
                      </a:pPr>
                      <a:r>
                        <a:rPr lang="en-IN" altLang="en-US" sz="1400">
                          <a:latin typeface="Times New Roman" panose="02020603050405020304" charset="0"/>
                          <a:cs typeface="Times New Roman" panose="02020603050405020304" charset="0"/>
                        </a:rPr>
                        <a:t>T04</a:t>
                      </a:r>
                      <a:endParaRPr lang="en-IN" altLang="en-US" sz="1400">
                        <a:latin typeface="Times New Roman" panose="02020603050405020304" charset="0"/>
                        <a:cs typeface="Times New Roman" panose="020206030504050203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IN" altLang="en-US" sz="1400">
                          <a:latin typeface="Times New Roman" panose="02020603050405020304" charset="0"/>
                          <a:cs typeface="Times New Roman" panose="02020603050405020304" charset="0"/>
                        </a:rPr>
                        <a:t>Skin Cancer Detection</a:t>
                      </a:r>
                      <a:endParaRPr lang="en-IN" altLang="en-US" sz="1400">
                        <a:latin typeface="Times New Roman" panose="02020603050405020304" charset="0"/>
                        <a:cs typeface="Times New Roman" panose="020206030504050203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endParaRPr lang="en-US" sz="1400">
                        <a:latin typeface="Times New Roman" panose="02020603050405020304" charset="0"/>
                        <a:cs typeface="Times New Roman" panose="020206030504050203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US" sz="1400">
                          <a:latin typeface="Times New Roman" panose="02020603050405020304" charset="0"/>
                          <a:cs typeface="Times New Roman" panose="02020603050405020304" charset="0"/>
                        </a:rPr>
                        <a:t>Malignant Skin Detected</a:t>
                      </a:r>
                      <a:endParaRPr lang="en-US" sz="1400">
                        <a:latin typeface="Times New Roman" panose="02020603050405020304" charset="0"/>
                        <a:cs typeface="Times New Roman" panose="020206030504050203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US" sz="1400" dirty="0">
                          <a:latin typeface="Times New Roman" panose="02020603050405020304" charset="0"/>
                          <a:cs typeface="Times New Roman" panose="02020603050405020304" charset="0"/>
                        </a:rPr>
                        <a:t>Malignant Skin Detected</a:t>
                      </a:r>
                      <a:endParaRPr lang="en-US" sz="1400" dirty="0">
                        <a:latin typeface="Times New Roman" panose="02020603050405020304" charset="0"/>
                        <a:cs typeface="Times New Roman" panose="020206030504050203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
        <p:nvSpPr>
          <p:cNvPr id="6" name="Rectangles 5"/>
          <p:cNvSpPr/>
          <p:nvPr/>
        </p:nvSpPr>
        <p:spPr>
          <a:xfrm>
            <a:off x="5080" y="6406515"/>
            <a:ext cx="12181840" cy="399415"/>
          </a:xfrm>
          <a:prstGeom prst="rect">
            <a:avLst/>
          </a:prstGeom>
          <a:solidFill>
            <a:schemeClr val="accent6">
              <a:lumMod val="75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s 3"/>
          <p:cNvSpPr/>
          <p:nvPr/>
        </p:nvSpPr>
        <p:spPr>
          <a:xfrm>
            <a:off x="9525" y="1270"/>
            <a:ext cx="12202160" cy="1097280"/>
          </a:xfrm>
          <a:prstGeom prst="rect">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Box 1"/>
          <p:cNvSpPr txBox="1"/>
          <p:nvPr/>
        </p:nvSpPr>
        <p:spPr>
          <a:xfrm>
            <a:off x="4764087" y="227330"/>
            <a:ext cx="2663825" cy="645160"/>
          </a:xfrm>
          <a:prstGeom prst="rect">
            <a:avLst/>
          </a:prstGeom>
          <a:noFill/>
        </p:spPr>
        <p:txBody>
          <a:bodyPr wrap="square" rtlCol="0">
            <a:spAutoFit/>
          </a:bodyPr>
          <a:lstStyle/>
          <a:p>
            <a:pPr algn="ctr"/>
            <a:r>
              <a:rPr lang="en-IN" altLang="en-US" sz="3600" dirty="0">
                <a:solidFill>
                  <a:schemeClr val="bg1"/>
                </a:solidFill>
                <a:latin typeface="Times New Roman" panose="02020603050405020304" charset="0"/>
                <a:cs typeface="Times New Roman" panose="02020603050405020304" charset="0"/>
              </a:rPr>
              <a:t>Results</a:t>
            </a:r>
            <a:endParaRPr lang="en-IN" altLang="en-US" sz="3600" dirty="0">
              <a:solidFill>
                <a:schemeClr val="bg1"/>
              </a:solidFill>
              <a:latin typeface="Times New Roman" panose="02020603050405020304" charset="0"/>
              <a:cs typeface="Times New Roman" panose="02020603050405020304" charset="0"/>
            </a:endParaRPr>
          </a:p>
        </p:txBody>
      </p:sp>
      <p:pic>
        <p:nvPicPr>
          <p:cNvPr id="3" name="Picture 9"/>
          <p:cNvPicPr>
            <a:picLocks noGrp="1" noChangeAspect="1"/>
          </p:cNvPicPr>
          <p:nvPr>
            <p:ph sz="half" idx="2"/>
          </p:nvPr>
        </p:nvPicPr>
        <p:blipFill>
          <a:blip r:embed="rId1"/>
          <a:stretch>
            <a:fillRect/>
          </a:stretch>
        </p:blipFill>
        <p:spPr>
          <a:xfrm>
            <a:off x="2146300" y="2781300"/>
            <a:ext cx="1237615" cy="772160"/>
          </a:xfrm>
          <a:prstGeom prst="rect">
            <a:avLst/>
          </a:prstGeom>
          <a:noFill/>
          <a:ln w="9525">
            <a:noFill/>
          </a:ln>
        </p:spPr>
      </p:pic>
      <p:pic>
        <p:nvPicPr>
          <p:cNvPr id="5" name="Picture -2147482267"/>
          <p:cNvPicPr>
            <a:picLocks noChangeAspect="1"/>
          </p:cNvPicPr>
          <p:nvPr/>
        </p:nvPicPr>
        <p:blipFill>
          <a:blip r:embed="rId2"/>
          <a:srcRect l="5484" r="5484"/>
          <a:stretch>
            <a:fillRect/>
          </a:stretch>
        </p:blipFill>
        <p:spPr>
          <a:xfrm>
            <a:off x="2216150" y="3647440"/>
            <a:ext cx="1090930" cy="739775"/>
          </a:xfrm>
          <a:prstGeom prst="rect">
            <a:avLst/>
          </a:prstGeom>
          <a:noFill/>
          <a:ln w="9525">
            <a:noFill/>
          </a:ln>
        </p:spPr>
      </p:pic>
      <p:pic>
        <p:nvPicPr>
          <p:cNvPr id="7" name="Picture 5"/>
          <p:cNvPicPr>
            <a:picLocks noChangeAspect="1"/>
          </p:cNvPicPr>
          <p:nvPr/>
        </p:nvPicPr>
        <p:blipFill>
          <a:blip r:embed="rId3"/>
          <a:stretch>
            <a:fillRect/>
          </a:stretch>
        </p:blipFill>
        <p:spPr>
          <a:xfrm>
            <a:off x="2146300" y="4469130"/>
            <a:ext cx="1238250" cy="814705"/>
          </a:xfrm>
          <a:prstGeom prst="rect">
            <a:avLst/>
          </a:prstGeom>
          <a:noFill/>
          <a:ln w="9525">
            <a:noFill/>
          </a:ln>
        </p:spPr>
      </p:pic>
      <p:pic>
        <p:nvPicPr>
          <p:cNvPr id="8" name="Picture 8"/>
          <p:cNvPicPr>
            <a:picLocks noChangeAspect="1"/>
          </p:cNvPicPr>
          <p:nvPr/>
        </p:nvPicPr>
        <p:blipFill>
          <a:blip r:embed="rId4"/>
          <a:stretch>
            <a:fillRect/>
          </a:stretch>
        </p:blipFill>
        <p:spPr>
          <a:xfrm>
            <a:off x="2139950" y="5365115"/>
            <a:ext cx="1262380" cy="858520"/>
          </a:xfrm>
          <a:prstGeom prst="rect">
            <a:avLst/>
          </a:prstGeom>
          <a:noFill/>
          <a:ln w="9525">
            <a:noFill/>
          </a:ln>
        </p:spPr>
      </p:pic>
      <p:sp>
        <p:nvSpPr>
          <p:cNvPr id="11" name="Text Box 10"/>
          <p:cNvSpPr txBox="1"/>
          <p:nvPr/>
        </p:nvSpPr>
        <p:spPr>
          <a:xfrm>
            <a:off x="1399540" y="1297305"/>
            <a:ext cx="3375660" cy="491490"/>
          </a:xfrm>
          <a:prstGeom prst="rect">
            <a:avLst/>
          </a:prstGeom>
          <a:noFill/>
        </p:spPr>
        <p:txBody>
          <a:bodyPr wrap="square" rtlCol="0">
            <a:spAutoFit/>
          </a:bodyPr>
          <a:lstStyle/>
          <a:p>
            <a:pPr algn="ctr"/>
            <a:r>
              <a:rPr lang="en-IN" altLang="en-US" sz="2600" b="1">
                <a:latin typeface="Times New Roman" panose="02020603050405020304" charset="0"/>
                <a:cs typeface="Times New Roman" panose="02020603050405020304" charset="0"/>
              </a:rPr>
              <a:t>Sample Test Cases</a:t>
            </a:r>
            <a:endParaRPr lang="en-IN" altLang="en-US" sz="2600" b="1">
              <a:latin typeface="Times New Roman" panose="02020603050405020304" charset="0"/>
              <a:cs typeface="Times New Roman" panose="02020603050405020304" charset="0"/>
            </a:endParaRPr>
          </a:p>
        </p:txBody>
      </p:sp>
      <p:graphicFrame>
        <p:nvGraphicFramePr>
          <p:cNvPr id="12" name="Table 11"/>
          <p:cNvGraphicFramePr/>
          <p:nvPr/>
        </p:nvGraphicFramePr>
        <p:xfrm>
          <a:off x="6492240" y="2816225"/>
          <a:ext cx="5370830" cy="2051050"/>
        </p:xfrm>
        <a:graphic>
          <a:graphicData uri="http://schemas.openxmlformats.org/drawingml/2006/table">
            <a:tbl>
              <a:tblPr firstRow="1" bandRow="1">
                <a:tableStyleId>{5C22544A-7EE6-4342-B048-85BDC9FD1C3A}</a:tableStyleId>
              </a:tblPr>
              <a:tblGrid>
                <a:gridCol w="2685415"/>
                <a:gridCol w="2685415"/>
              </a:tblGrid>
              <a:tr h="588010">
                <a:tc>
                  <a:txBody>
                    <a:bodyPr/>
                    <a:lstStyle/>
                    <a:p>
                      <a:pPr algn="ctr">
                        <a:buNone/>
                      </a:pPr>
                      <a:r>
                        <a:rPr lang="en-IN" altLang="en-US" sz="1800" dirty="0">
                          <a:solidFill>
                            <a:schemeClr val="tx1"/>
                          </a:solidFill>
                          <a:latin typeface="Times New Roman" panose="02020603050405020304" charset="0"/>
                          <a:cs typeface="Times New Roman" panose="02020603050405020304" charset="0"/>
                        </a:rPr>
                        <a:t>Test Name</a:t>
                      </a:r>
                      <a:endParaRPr lang="en-IN" altLang="en-US" sz="1800" dirty="0">
                        <a:solidFill>
                          <a:schemeClr val="tx1"/>
                        </a:solidFill>
                        <a:latin typeface="Times New Roman" panose="02020603050405020304" charset="0"/>
                        <a:cs typeface="Times New Roman" panose="02020603050405020304" charset="0"/>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IN" altLang="en-US" sz="1800" dirty="0">
                          <a:solidFill>
                            <a:schemeClr val="tx1"/>
                          </a:solidFill>
                          <a:latin typeface="Times New Roman" panose="02020603050405020304" charset="0"/>
                          <a:cs typeface="Times New Roman" panose="02020603050405020304" charset="0"/>
                        </a:rPr>
                        <a:t>Result</a:t>
                      </a:r>
                      <a:endParaRPr lang="en-IN" altLang="en-US" sz="1800" dirty="0">
                        <a:solidFill>
                          <a:schemeClr val="tx1"/>
                        </a:solidFill>
                        <a:latin typeface="Times New Roman" panose="02020603050405020304" charset="0"/>
                        <a:cs typeface="Times New Roman" panose="02020603050405020304" charset="0"/>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65760">
                <a:tc>
                  <a:txBody>
                    <a:bodyPr/>
                    <a:lstStyle/>
                    <a:p>
                      <a:pPr algn="ctr">
                        <a:buNone/>
                      </a:pPr>
                      <a:r>
                        <a:rPr lang="en-IN" altLang="en-US" dirty="0">
                          <a:latin typeface="Times New Roman" panose="02020603050405020304" charset="0"/>
                          <a:cs typeface="Times New Roman" panose="02020603050405020304" charset="0"/>
                        </a:rPr>
                        <a:t>Malaria</a:t>
                      </a:r>
                      <a:endParaRPr lang="en-IN" altLang="en-US" dirty="0">
                        <a:latin typeface="Times New Roman" panose="02020603050405020304" charset="0"/>
                        <a:cs typeface="Times New Roman" panose="020206030504050203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IN" altLang="en-US" dirty="0">
                          <a:latin typeface="Times New Roman" panose="02020603050405020304" charset="0"/>
                          <a:cs typeface="Times New Roman" panose="02020603050405020304" charset="0"/>
                        </a:rPr>
                        <a:t>95.21%</a:t>
                      </a:r>
                      <a:endParaRPr lang="en-IN" altLang="en-US" dirty="0">
                        <a:latin typeface="Times New Roman" panose="02020603050405020304" charset="0"/>
                        <a:cs typeface="Times New Roman" panose="020206030504050203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65760">
                <a:tc>
                  <a:txBody>
                    <a:bodyPr/>
                    <a:lstStyle/>
                    <a:p>
                      <a:pPr algn="ctr">
                        <a:buNone/>
                      </a:pPr>
                      <a:r>
                        <a:rPr lang="en-IN" altLang="en-US">
                          <a:latin typeface="Times New Roman" panose="02020603050405020304" charset="0"/>
                          <a:cs typeface="Times New Roman" panose="02020603050405020304" charset="0"/>
                        </a:rPr>
                        <a:t>Pneumonia</a:t>
                      </a:r>
                      <a:endParaRPr lang="en-IN" altLang="en-US">
                        <a:latin typeface="Times New Roman" panose="02020603050405020304" charset="0"/>
                        <a:cs typeface="Times New Roman" panose="020206030504050203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IN" altLang="en-US">
                          <a:latin typeface="Times New Roman" panose="02020603050405020304" charset="0"/>
                          <a:cs typeface="Times New Roman" panose="02020603050405020304" charset="0"/>
                        </a:rPr>
                        <a:t>90.06%</a:t>
                      </a:r>
                      <a:endParaRPr lang="en-IN" altLang="en-US">
                        <a:latin typeface="Times New Roman" panose="02020603050405020304" charset="0"/>
                        <a:cs typeface="Times New Roman" panose="020206030504050203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65760">
                <a:tc>
                  <a:txBody>
                    <a:bodyPr/>
                    <a:lstStyle/>
                    <a:p>
                      <a:pPr algn="ctr">
                        <a:buNone/>
                      </a:pPr>
                      <a:r>
                        <a:rPr lang="en-IN" altLang="en-US">
                          <a:latin typeface="Times New Roman" panose="02020603050405020304" charset="0"/>
                          <a:cs typeface="Times New Roman" panose="02020603050405020304" charset="0"/>
                        </a:rPr>
                        <a:t>Breast Cancer</a:t>
                      </a:r>
                      <a:endParaRPr lang="en-IN" altLang="en-US">
                        <a:latin typeface="Times New Roman" panose="02020603050405020304" charset="0"/>
                        <a:cs typeface="Times New Roman" panose="020206030504050203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IN" altLang="en-US">
                          <a:latin typeface="Times New Roman" panose="02020603050405020304" charset="0"/>
                          <a:cs typeface="Times New Roman" panose="02020603050405020304" charset="0"/>
                        </a:rPr>
                        <a:t>86.88%</a:t>
                      </a:r>
                      <a:endParaRPr lang="en-IN" altLang="en-US">
                        <a:latin typeface="Times New Roman" panose="02020603050405020304" charset="0"/>
                        <a:cs typeface="Times New Roman" panose="020206030504050203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65760">
                <a:tc>
                  <a:txBody>
                    <a:bodyPr/>
                    <a:lstStyle/>
                    <a:p>
                      <a:pPr algn="ctr">
                        <a:buNone/>
                      </a:pPr>
                      <a:r>
                        <a:rPr lang="en-IN" altLang="en-US" dirty="0">
                          <a:latin typeface="Times New Roman" panose="02020603050405020304" charset="0"/>
                          <a:cs typeface="Times New Roman" panose="02020603050405020304" charset="0"/>
                        </a:rPr>
                        <a:t>Skin Cancer</a:t>
                      </a:r>
                      <a:endParaRPr lang="en-IN" altLang="en-US" dirty="0">
                        <a:latin typeface="Times New Roman" panose="02020603050405020304" charset="0"/>
                        <a:cs typeface="Times New Roman" panose="020206030504050203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IN" altLang="en-US" dirty="0">
                          <a:latin typeface="Times New Roman" panose="02020603050405020304" charset="0"/>
                          <a:cs typeface="Times New Roman" panose="02020603050405020304" charset="0"/>
                        </a:rPr>
                        <a:t>84.6%</a:t>
                      </a:r>
                      <a:endParaRPr lang="en-IN" altLang="en-US" dirty="0">
                        <a:latin typeface="Times New Roman" panose="02020603050405020304" charset="0"/>
                        <a:cs typeface="Times New Roman" panose="020206030504050203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
        <p:nvSpPr>
          <p:cNvPr id="14" name="Text Box 13"/>
          <p:cNvSpPr txBox="1"/>
          <p:nvPr/>
        </p:nvSpPr>
        <p:spPr>
          <a:xfrm>
            <a:off x="7489825" y="2316480"/>
            <a:ext cx="3375660" cy="491490"/>
          </a:xfrm>
          <a:prstGeom prst="rect">
            <a:avLst/>
          </a:prstGeom>
          <a:noFill/>
        </p:spPr>
        <p:txBody>
          <a:bodyPr wrap="square" rtlCol="0">
            <a:spAutoFit/>
          </a:bodyPr>
          <a:lstStyle/>
          <a:p>
            <a:pPr algn="ctr"/>
            <a:r>
              <a:rPr lang="en-IN" altLang="en-US" sz="2600" b="1">
                <a:latin typeface="Times New Roman" panose="02020603050405020304" charset="0"/>
                <a:cs typeface="Times New Roman" panose="02020603050405020304" charset="0"/>
              </a:rPr>
              <a:t>Test Results</a:t>
            </a:r>
            <a:endParaRPr lang="en-IN" altLang="en-US" sz="2600" b="1">
              <a:latin typeface="Times New Roman" panose="02020603050405020304" charset="0"/>
              <a:cs typeface="Times New Roman" panose="02020603050405020304" charset="0"/>
            </a:endParaRPr>
          </a:p>
        </p:txBody>
      </p:sp>
      <p:sp>
        <p:nvSpPr>
          <p:cNvPr id="9" name="Date Placeholder 8"/>
          <p:cNvSpPr>
            <a:spLocks noGrp="1"/>
          </p:cNvSpPr>
          <p:nvPr>
            <p:ph type="dt" sz="half" idx="10"/>
          </p:nvPr>
        </p:nvSpPr>
        <p:spPr/>
        <p:txBody>
          <a:bodyPr/>
          <a:lstStyle/>
          <a:p>
            <a:fld id="{C3840771-5B8A-4189-B18E-883AB319F211}" type="datetime1">
              <a:rPr lang="en-US" smtClean="0"/>
            </a:fld>
            <a:endParaRPr lang="en-US"/>
          </a:p>
        </p:txBody>
      </p:sp>
      <p:sp>
        <p:nvSpPr>
          <p:cNvPr id="13" name="Slide Number Placeholder 12"/>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5">
            <a:lumMod val="50000"/>
            <a:alpha val="0"/>
          </a:schemeClr>
        </a:solidFill>
        <a:effectLst/>
      </p:bgPr>
    </p:bg>
    <p:spTree>
      <p:nvGrpSpPr>
        <p:cNvPr id="1" name=""/>
        <p:cNvGrpSpPr/>
        <p:nvPr/>
      </p:nvGrpSpPr>
      <p:grpSpPr>
        <a:xfrm>
          <a:off x="0" y="0"/>
          <a:ext cx="0" cy="0"/>
          <a:chOff x="0" y="0"/>
          <a:chExt cx="0" cy="0"/>
        </a:xfrm>
      </p:grpSpPr>
      <p:sp>
        <p:nvSpPr>
          <p:cNvPr id="6" name="Rectangles 5"/>
          <p:cNvSpPr/>
          <p:nvPr/>
        </p:nvSpPr>
        <p:spPr>
          <a:xfrm>
            <a:off x="5080" y="6406515"/>
            <a:ext cx="12181840" cy="399415"/>
          </a:xfrm>
          <a:prstGeom prst="rect">
            <a:avLst/>
          </a:prstGeom>
          <a:solidFill>
            <a:schemeClr val="accent6">
              <a:lumMod val="75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s 3"/>
          <p:cNvSpPr/>
          <p:nvPr/>
        </p:nvSpPr>
        <p:spPr>
          <a:xfrm>
            <a:off x="9525" y="1270"/>
            <a:ext cx="12202160" cy="1097280"/>
          </a:xfrm>
          <a:prstGeom prst="rect">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Box 1"/>
          <p:cNvSpPr txBox="1"/>
          <p:nvPr/>
        </p:nvSpPr>
        <p:spPr>
          <a:xfrm>
            <a:off x="2666365" y="229870"/>
            <a:ext cx="6859270" cy="645160"/>
          </a:xfrm>
          <a:prstGeom prst="rect">
            <a:avLst/>
          </a:prstGeom>
          <a:noFill/>
        </p:spPr>
        <p:txBody>
          <a:bodyPr wrap="square" rtlCol="0">
            <a:spAutoFit/>
          </a:bodyPr>
          <a:lstStyle/>
          <a:p>
            <a:pPr algn="ctr"/>
            <a:r>
              <a:rPr lang="en-IN" altLang="en-US" sz="3600" dirty="0">
                <a:solidFill>
                  <a:schemeClr val="bg1"/>
                </a:solidFill>
                <a:latin typeface="Times New Roman" panose="02020603050405020304" charset="0"/>
                <a:cs typeface="Times New Roman" panose="02020603050405020304" charset="0"/>
              </a:rPr>
              <a:t>Preview of the Application </a:t>
            </a:r>
            <a:endParaRPr lang="en-IN" altLang="en-US" sz="3600" dirty="0">
              <a:solidFill>
                <a:schemeClr val="bg1"/>
              </a:solidFill>
              <a:latin typeface="Times New Roman" panose="02020603050405020304" charset="0"/>
              <a:cs typeface="Times New Roman" panose="02020603050405020304" charset="0"/>
            </a:endParaRPr>
          </a:p>
        </p:txBody>
      </p:sp>
      <p:pic>
        <p:nvPicPr>
          <p:cNvPr id="3" name="Picture -2147482241" descr="Screenshot (119)"/>
          <p:cNvPicPr>
            <a:picLocks noChangeAspect="1"/>
          </p:cNvPicPr>
          <p:nvPr/>
        </p:nvPicPr>
        <p:blipFill>
          <a:blip r:embed="rId1"/>
          <a:srcRect l="7384" t="5391" b="10548"/>
          <a:stretch>
            <a:fillRect/>
          </a:stretch>
        </p:blipFill>
        <p:spPr>
          <a:xfrm>
            <a:off x="377190" y="1605915"/>
            <a:ext cx="5312410" cy="3195320"/>
          </a:xfrm>
          <a:prstGeom prst="rect">
            <a:avLst/>
          </a:prstGeom>
          <a:noFill/>
          <a:ln w="9525">
            <a:noFill/>
          </a:ln>
        </p:spPr>
      </p:pic>
      <p:pic>
        <p:nvPicPr>
          <p:cNvPr id="5" name="Picture -2147482240" descr="Screenshot (120)"/>
          <p:cNvPicPr>
            <a:picLocks noChangeAspect="1"/>
          </p:cNvPicPr>
          <p:nvPr/>
        </p:nvPicPr>
        <p:blipFill>
          <a:blip r:embed="rId2"/>
          <a:srcRect l="6989" t="6094" b="9143"/>
          <a:stretch>
            <a:fillRect/>
          </a:stretch>
        </p:blipFill>
        <p:spPr>
          <a:xfrm>
            <a:off x="6501765" y="1605915"/>
            <a:ext cx="5313600" cy="3158658"/>
          </a:xfrm>
          <a:prstGeom prst="rect">
            <a:avLst/>
          </a:prstGeom>
          <a:noFill/>
          <a:ln w="9525">
            <a:noFill/>
          </a:ln>
        </p:spPr>
      </p:pic>
      <p:sp>
        <p:nvSpPr>
          <p:cNvPr id="7" name="Text Box 6"/>
          <p:cNvSpPr txBox="1"/>
          <p:nvPr/>
        </p:nvSpPr>
        <p:spPr>
          <a:xfrm>
            <a:off x="391795" y="4897755"/>
            <a:ext cx="5290185" cy="1260475"/>
          </a:xfrm>
          <a:prstGeom prst="rect">
            <a:avLst/>
          </a:prstGeom>
          <a:noFill/>
        </p:spPr>
        <p:txBody>
          <a:bodyPr wrap="square" rtlCol="0">
            <a:spAutoFit/>
          </a:bodyPr>
          <a:lstStyle/>
          <a:p>
            <a:pPr marL="285750" indent="-285750" algn="just">
              <a:buFont typeface="Arial" panose="020B0604020202020204" pitchFamily="34" charset="0"/>
              <a:buChar char="•"/>
            </a:pPr>
            <a:r>
              <a:rPr lang="en-IN" altLang="en-US" sz="1900">
                <a:latin typeface="Times New Roman" panose="02020603050405020304" charset="0"/>
                <a:cs typeface="Times New Roman" panose="02020603050405020304" charset="0"/>
              </a:rPr>
              <a:t>On opening the application, the opening page is displayed.</a:t>
            </a:r>
            <a:endParaRPr lang="en-IN" altLang="en-US" sz="1900">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IN" altLang="en-US" sz="1900">
                <a:latin typeface="Times New Roman" panose="02020603050405020304" charset="0"/>
                <a:cs typeface="Times New Roman" panose="02020603050405020304" charset="0"/>
              </a:rPr>
              <a:t>It consists of 4 buttons (one for each disease).</a:t>
            </a:r>
            <a:endParaRPr lang="en-IN" altLang="en-US" sz="1900">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IN" altLang="en-US" sz="1900">
                <a:latin typeface="Times New Roman" panose="02020603050405020304" charset="0"/>
                <a:cs typeface="Times New Roman" panose="02020603050405020304" charset="0"/>
              </a:rPr>
              <a:t>The user clicks on the disease they want to detect.</a:t>
            </a:r>
            <a:endParaRPr lang="en-IN" altLang="en-US" sz="1900">
              <a:latin typeface="Times New Roman" panose="02020603050405020304" charset="0"/>
              <a:cs typeface="Times New Roman" panose="02020603050405020304" charset="0"/>
            </a:endParaRPr>
          </a:p>
        </p:txBody>
      </p:sp>
      <p:sp>
        <p:nvSpPr>
          <p:cNvPr id="8" name="Text Box 7"/>
          <p:cNvSpPr txBox="1"/>
          <p:nvPr/>
        </p:nvSpPr>
        <p:spPr>
          <a:xfrm>
            <a:off x="6373504" y="4897755"/>
            <a:ext cx="5460991" cy="1261884"/>
          </a:xfrm>
          <a:prstGeom prst="rect">
            <a:avLst/>
          </a:prstGeom>
          <a:noFill/>
        </p:spPr>
        <p:txBody>
          <a:bodyPr wrap="square" rtlCol="0">
            <a:spAutoFit/>
          </a:bodyPr>
          <a:lstStyle/>
          <a:p>
            <a:pPr marL="285750" indent="-285750" algn="just">
              <a:buFont typeface="Arial" panose="020B0604020202020204" pitchFamily="34" charset="0"/>
              <a:buChar char="•"/>
            </a:pPr>
            <a:r>
              <a:rPr lang="en-IN" altLang="en-US" sz="1900" dirty="0">
                <a:latin typeface="Times New Roman" panose="02020603050405020304" charset="0"/>
                <a:cs typeface="Times New Roman" panose="02020603050405020304" charset="0"/>
              </a:rPr>
              <a:t>This page opens on selection of a particular disease.</a:t>
            </a:r>
            <a:endParaRPr lang="en-IN" altLang="en-US" sz="1900" dirty="0">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IN" altLang="en-US" sz="1900" dirty="0">
                <a:latin typeface="Times New Roman" panose="02020603050405020304" charset="0"/>
                <a:cs typeface="Times New Roman" panose="02020603050405020304" charset="0"/>
              </a:rPr>
              <a:t>It consists </a:t>
            </a:r>
            <a:r>
              <a:rPr lang="en-IN" altLang="en-US" sz="1900" dirty="0" smtClean="0">
                <a:latin typeface="Times New Roman" panose="02020603050405020304" charset="0"/>
                <a:cs typeface="Times New Roman" panose="02020603050405020304" charset="0"/>
              </a:rPr>
              <a:t>of – UPLOAD </a:t>
            </a:r>
            <a:r>
              <a:rPr lang="en-IN" altLang="en-US" sz="1900" dirty="0">
                <a:latin typeface="Times New Roman" panose="02020603050405020304" charset="0"/>
                <a:cs typeface="Times New Roman" panose="02020603050405020304" charset="0"/>
              </a:rPr>
              <a:t>button, DETECT </a:t>
            </a:r>
            <a:r>
              <a:rPr lang="en-IN" altLang="en-US" sz="1900" dirty="0" smtClean="0">
                <a:latin typeface="Times New Roman" panose="02020603050405020304" charset="0"/>
                <a:cs typeface="Times New Roman" panose="02020603050405020304" charset="0"/>
              </a:rPr>
              <a:t>button, </a:t>
            </a:r>
            <a:r>
              <a:rPr lang="en-IN" altLang="en-US" sz="1900" dirty="0">
                <a:latin typeface="Times New Roman" panose="02020603050405020304" charset="0"/>
                <a:cs typeface="Times New Roman" panose="02020603050405020304" charset="0"/>
              </a:rPr>
              <a:t>INPUT image view and, OUTPUT text view.</a:t>
            </a:r>
            <a:endParaRPr lang="en-IN" altLang="en-US" sz="1900" dirty="0">
              <a:latin typeface="Times New Roman" panose="02020603050405020304" charset="0"/>
              <a:cs typeface="Times New Roman" panose="02020603050405020304" charset="0"/>
            </a:endParaRPr>
          </a:p>
        </p:txBody>
      </p:sp>
      <p:sp>
        <p:nvSpPr>
          <p:cNvPr id="9" name="Text Box 8"/>
          <p:cNvSpPr txBox="1"/>
          <p:nvPr/>
        </p:nvSpPr>
        <p:spPr>
          <a:xfrm>
            <a:off x="986790" y="1179830"/>
            <a:ext cx="3838575" cy="460375"/>
          </a:xfrm>
          <a:prstGeom prst="rect">
            <a:avLst/>
          </a:prstGeom>
          <a:noFill/>
          <a:ln>
            <a:noFill/>
          </a:ln>
        </p:spPr>
        <p:txBody>
          <a:bodyPr wrap="square" rtlCol="0">
            <a:spAutoFit/>
          </a:bodyPr>
          <a:lstStyle/>
          <a:p>
            <a:pPr algn="ctr"/>
            <a:r>
              <a:rPr lang="en-IN" altLang="en-US" sz="2400" b="1">
                <a:latin typeface="Times New Roman" panose="02020603050405020304" charset="0"/>
                <a:cs typeface="Times New Roman" panose="02020603050405020304" charset="0"/>
              </a:rPr>
              <a:t>Interface 1</a:t>
            </a:r>
            <a:endParaRPr lang="en-IN" altLang="en-US" sz="2400" b="1">
              <a:latin typeface="Times New Roman" panose="02020603050405020304" charset="0"/>
              <a:cs typeface="Times New Roman" panose="02020603050405020304" charset="0"/>
            </a:endParaRPr>
          </a:p>
        </p:txBody>
      </p:sp>
      <p:sp>
        <p:nvSpPr>
          <p:cNvPr id="10" name="Text Box 9"/>
          <p:cNvSpPr txBox="1"/>
          <p:nvPr/>
        </p:nvSpPr>
        <p:spPr>
          <a:xfrm>
            <a:off x="7270115" y="1145540"/>
            <a:ext cx="3838575" cy="460375"/>
          </a:xfrm>
          <a:prstGeom prst="rect">
            <a:avLst/>
          </a:prstGeom>
          <a:noFill/>
          <a:ln>
            <a:noFill/>
          </a:ln>
        </p:spPr>
        <p:txBody>
          <a:bodyPr wrap="square" rtlCol="0">
            <a:spAutoFit/>
          </a:bodyPr>
          <a:lstStyle/>
          <a:p>
            <a:pPr algn="ctr"/>
            <a:r>
              <a:rPr lang="en-IN" altLang="en-US" sz="2400" b="1">
                <a:latin typeface="Times New Roman" panose="02020603050405020304" charset="0"/>
                <a:cs typeface="Times New Roman" panose="02020603050405020304" charset="0"/>
              </a:rPr>
              <a:t>Interface 2</a:t>
            </a:r>
            <a:endParaRPr lang="en-IN" altLang="en-US" sz="2400" b="1">
              <a:latin typeface="Times New Roman" panose="02020603050405020304" charset="0"/>
              <a:cs typeface="Times New Roman" panose="02020603050405020304" charset="0"/>
            </a:endParaRPr>
          </a:p>
        </p:txBody>
      </p:sp>
      <p:sp>
        <p:nvSpPr>
          <p:cNvPr id="11" name="Date Placeholder 10"/>
          <p:cNvSpPr>
            <a:spLocks noGrp="1"/>
          </p:cNvSpPr>
          <p:nvPr>
            <p:ph type="dt" sz="half" idx="10"/>
          </p:nvPr>
        </p:nvSpPr>
        <p:spPr/>
        <p:txBody>
          <a:bodyPr/>
          <a:lstStyle/>
          <a:p>
            <a:fld id="{F8636697-B99A-468E-9785-FB4D325EDCCF}" type="datetime1">
              <a:rPr lang="en-US" smtClean="0"/>
            </a:fld>
            <a:endParaRPr lang="en-US"/>
          </a:p>
        </p:txBody>
      </p:sp>
      <p:sp>
        <p:nvSpPr>
          <p:cNvPr id="12" name="Slide Number Placeholder 11"/>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5">
            <a:lumMod val="50000"/>
            <a:alpha val="0"/>
          </a:schemeClr>
        </a:solidFill>
        <a:effectLst/>
      </p:bgPr>
    </p:bg>
    <p:spTree>
      <p:nvGrpSpPr>
        <p:cNvPr id="1" name=""/>
        <p:cNvGrpSpPr/>
        <p:nvPr/>
      </p:nvGrpSpPr>
      <p:grpSpPr>
        <a:xfrm>
          <a:off x="0" y="0"/>
          <a:ext cx="0" cy="0"/>
          <a:chOff x="0" y="0"/>
          <a:chExt cx="0" cy="0"/>
        </a:xfrm>
      </p:grpSpPr>
      <p:sp>
        <p:nvSpPr>
          <p:cNvPr id="6" name="Rectangles 5"/>
          <p:cNvSpPr/>
          <p:nvPr/>
        </p:nvSpPr>
        <p:spPr>
          <a:xfrm>
            <a:off x="5080" y="6406515"/>
            <a:ext cx="12181840" cy="399415"/>
          </a:xfrm>
          <a:prstGeom prst="rect">
            <a:avLst/>
          </a:prstGeom>
          <a:solidFill>
            <a:schemeClr val="accent6">
              <a:lumMod val="75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s 3"/>
          <p:cNvSpPr/>
          <p:nvPr/>
        </p:nvSpPr>
        <p:spPr>
          <a:xfrm>
            <a:off x="9525" y="1270"/>
            <a:ext cx="12202160" cy="1097280"/>
          </a:xfrm>
          <a:prstGeom prst="rect">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147482239" descr="Screenshot (121)"/>
          <p:cNvPicPr>
            <a:picLocks noChangeAspect="1"/>
          </p:cNvPicPr>
          <p:nvPr/>
        </p:nvPicPr>
        <p:blipFill>
          <a:blip r:embed="rId1"/>
          <a:srcRect l="6461" t="5391" b="10548"/>
          <a:stretch>
            <a:fillRect/>
          </a:stretch>
        </p:blipFill>
        <p:spPr>
          <a:xfrm>
            <a:off x="340360" y="1640205"/>
            <a:ext cx="5313680" cy="3177540"/>
          </a:xfrm>
          <a:prstGeom prst="rect">
            <a:avLst/>
          </a:prstGeom>
          <a:noFill/>
          <a:ln w="9525">
            <a:noFill/>
          </a:ln>
        </p:spPr>
      </p:pic>
      <p:pic>
        <p:nvPicPr>
          <p:cNvPr id="3" name="Picture -2147482238" descr="Screenshot (122)"/>
          <p:cNvPicPr>
            <a:picLocks noChangeAspect="1"/>
          </p:cNvPicPr>
          <p:nvPr/>
        </p:nvPicPr>
        <p:blipFill>
          <a:blip r:embed="rId2"/>
          <a:srcRect l="7253" t="4922" b="9612"/>
          <a:stretch>
            <a:fillRect/>
          </a:stretch>
        </p:blipFill>
        <p:spPr>
          <a:xfrm>
            <a:off x="6448425" y="1640205"/>
            <a:ext cx="5360035" cy="3176905"/>
          </a:xfrm>
          <a:prstGeom prst="rect">
            <a:avLst/>
          </a:prstGeom>
          <a:noFill/>
          <a:ln w="9525">
            <a:noFill/>
          </a:ln>
        </p:spPr>
      </p:pic>
      <p:sp>
        <p:nvSpPr>
          <p:cNvPr id="5" name="Text Box 4"/>
          <p:cNvSpPr txBox="1"/>
          <p:nvPr/>
        </p:nvSpPr>
        <p:spPr>
          <a:xfrm>
            <a:off x="358140" y="4920615"/>
            <a:ext cx="5310505" cy="1322070"/>
          </a:xfrm>
          <a:prstGeom prst="rect">
            <a:avLst/>
          </a:prstGeom>
          <a:noFill/>
        </p:spPr>
        <p:txBody>
          <a:bodyPr wrap="square" rtlCol="0">
            <a:spAutoFit/>
          </a:bodyPr>
          <a:lstStyle/>
          <a:p>
            <a:pPr marL="285750" indent="-285750" algn="just">
              <a:buFont typeface="Arial" panose="020B0604020202020204" pitchFamily="34" charset="0"/>
              <a:buChar char="•"/>
            </a:pPr>
            <a:r>
              <a:rPr lang="en-IN" altLang="en-US" sz="2000" dirty="0">
                <a:latin typeface="Times New Roman" panose="02020603050405020304" charset="0"/>
                <a:cs typeface="Times New Roman" panose="02020603050405020304" charset="0"/>
              </a:rPr>
              <a:t>This page opens when user clicks the UPLOAD button.</a:t>
            </a:r>
            <a:endParaRPr lang="en-IN" altLang="en-US" sz="2000" dirty="0">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IN" altLang="en-US" sz="2000" dirty="0">
                <a:latin typeface="Times New Roman" panose="02020603050405020304" charset="0"/>
                <a:cs typeface="Times New Roman" panose="02020603050405020304" charset="0"/>
              </a:rPr>
              <a:t>This opens a file where the user selects the image to be detected.</a:t>
            </a:r>
            <a:endParaRPr lang="en-IN" altLang="en-US" sz="2000" dirty="0">
              <a:latin typeface="Times New Roman" panose="02020603050405020304" charset="0"/>
              <a:cs typeface="Times New Roman" panose="02020603050405020304" charset="0"/>
            </a:endParaRPr>
          </a:p>
        </p:txBody>
      </p:sp>
      <p:sp>
        <p:nvSpPr>
          <p:cNvPr id="7" name="Text Box 6"/>
          <p:cNvSpPr txBox="1"/>
          <p:nvPr/>
        </p:nvSpPr>
        <p:spPr>
          <a:xfrm>
            <a:off x="6448425" y="4949190"/>
            <a:ext cx="5360670" cy="706755"/>
          </a:xfrm>
          <a:prstGeom prst="rect">
            <a:avLst/>
          </a:prstGeom>
          <a:noFill/>
        </p:spPr>
        <p:txBody>
          <a:bodyPr wrap="square" rtlCol="0">
            <a:spAutoFit/>
          </a:bodyPr>
          <a:lstStyle/>
          <a:p>
            <a:pPr marL="285750" indent="-285750" algn="just">
              <a:buFont typeface="Arial" panose="020B0604020202020204" pitchFamily="34" charset="0"/>
              <a:buChar char="•"/>
            </a:pPr>
            <a:r>
              <a:rPr lang="en-IN" altLang="en-US" sz="2000">
                <a:latin typeface="Times New Roman" panose="02020603050405020304" charset="0"/>
                <a:cs typeface="Times New Roman" panose="02020603050405020304" charset="0"/>
              </a:rPr>
              <a:t>The selected image is displayed on screen in the INPUT image view.</a:t>
            </a:r>
            <a:endParaRPr lang="en-IN" altLang="en-US" sz="2000">
              <a:latin typeface="Times New Roman" panose="02020603050405020304" charset="0"/>
              <a:cs typeface="Times New Roman" panose="02020603050405020304" charset="0"/>
            </a:endParaRPr>
          </a:p>
        </p:txBody>
      </p:sp>
      <p:sp>
        <p:nvSpPr>
          <p:cNvPr id="8" name="Text Box 7"/>
          <p:cNvSpPr txBox="1"/>
          <p:nvPr/>
        </p:nvSpPr>
        <p:spPr>
          <a:xfrm>
            <a:off x="478790" y="222885"/>
            <a:ext cx="6859270" cy="645160"/>
          </a:xfrm>
          <a:prstGeom prst="rect">
            <a:avLst/>
          </a:prstGeom>
          <a:noFill/>
        </p:spPr>
        <p:txBody>
          <a:bodyPr wrap="square" rtlCol="0">
            <a:spAutoFit/>
          </a:bodyPr>
          <a:lstStyle/>
          <a:p>
            <a:r>
              <a:rPr lang="en-IN" altLang="en-US" sz="3600">
                <a:solidFill>
                  <a:schemeClr val="bg1"/>
                </a:solidFill>
                <a:latin typeface="Times New Roman" panose="02020603050405020304" charset="0"/>
                <a:cs typeface="Times New Roman" panose="02020603050405020304" charset="0"/>
              </a:rPr>
              <a:t>Contd.. </a:t>
            </a:r>
            <a:endParaRPr lang="en-IN" altLang="en-US" sz="3600">
              <a:solidFill>
                <a:schemeClr val="bg1"/>
              </a:solidFill>
              <a:latin typeface="Times New Roman" panose="02020603050405020304" charset="0"/>
              <a:cs typeface="Times New Roman" panose="02020603050405020304" charset="0"/>
            </a:endParaRPr>
          </a:p>
        </p:txBody>
      </p:sp>
      <p:sp>
        <p:nvSpPr>
          <p:cNvPr id="9" name="Date Placeholder 8"/>
          <p:cNvSpPr>
            <a:spLocks noGrp="1"/>
          </p:cNvSpPr>
          <p:nvPr>
            <p:ph type="dt" sz="half" idx="10"/>
          </p:nvPr>
        </p:nvSpPr>
        <p:spPr/>
        <p:txBody>
          <a:bodyPr/>
          <a:lstStyle/>
          <a:p>
            <a:fld id="{C94290B0-DEE9-4928-BA9E-09E142AA56CE}" type="datetime1">
              <a:rPr lang="en-US" smtClean="0"/>
            </a:fld>
            <a:endParaRPr lang="en-US"/>
          </a:p>
        </p:txBody>
      </p:sp>
      <p:sp>
        <p:nvSpPr>
          <p:cNvPr id="10" name="Slide Number Placeholder 9"/>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5">
            <a:lumMod val="50000"/>
            <a:alpha val="0"/>
          </a:schemeClr>
        </a:solidFill>
        <a:effectLst/>
      </p:bgPr>
    </p:bg>
    <p:spTree>
      <p:nvGrpSpPr>
        <p:cNvPr id="1" name=""/>
        <p:cNvGrpSpPr/>
        <p:nvPr/>
      </p:nvGrpSpPr>
      <p:grpSpPr>
        <a:xfrm>
          <a:off x="0" y="0"/>
          <a:ext cx="0" cy="0"/>
          <a:chOff x="0" y="0"/>
          <a:chExt cx="0" cy="0"/>
        </a:xfrm>
      </p:grpSpPr>
      <p:sp>
        <p:nvSpPr>
          <p:cNvPr id="6" name="Rectangles 5"/>
          <p:cNvSpPr/>
          <p:nvPr/>
        </p:nvSpPr>
        <p:spPr>
          <a:xfrm>
            <a:off x="5080" y="6406515"/>
            <a:ext cx="12181840" cy="399415"/>
          </a:xfrm>
          <a:prstGeom prst="rect">
            <a:avLst/>
          </a:prstGeom>
          <a:solidFill>
            <a:schemeClr val="accent6">
              <a:lumMod val="75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s 3"/>
          <p:cNvSpPr/>
          <p:nvPr/>
        </p:nvSpPr>
        <p:spPr>
          <a:xfrm>
            <a:off x="9525" y="1270"/>
            <a:ext cx="12202160" cy="1097280"/>
          </a:xfrm>
          <a:prstGeom prst="rect">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147482237" descr="Screenshot (124)"/>
          <p:cNvPicPr>
            <a:picLocks noChangeAspect="1"/>
          </p:cNvPicPr>
          <p:nvPr/>
        </p:nvPicPr>
        <p:blipFill>
          <a:blip r:embed="rId1"/>
          <a:srcRect l="6725" t="4922" b="10783"/>
          <a:stretch>
            <a:fillRect/>
          </a:stretch>
        </p:blipFill>
        <p:spPr>
          <a:xfrm>
            <a:off x="3415030" y="1696720"/>
            <a:ext cx="5313680" cy="3162935"/>
          </a:xfrm>
          <a:prstGeom prst="rect">
            <a:avLst/>
          </a:prstGeom>
          <a:noFill/>
          <a:ln w="9525">
            <a:noFill/>
          </a:ln>
        </p:spPr>
      </p:pic>
      <p:sp>
        <p:nvSpPr>
          <p:cNvPr id="3" name="Text Box 2"/>
          <p:cNvSpPr txBox="1"/>
          <p:nvPr/>
        </p:nvSpPr>
        <p:spPr>
          <a:xfrm>
            <a:off x="3441065" y="5039360"/>
            <a:ext cx="5280025" cy="1014730"/>
          </a:xfrm>
          <a:prstGeom prst="rect">
            <a:avLst/>
          </a:prstGeom>
          <a:noFill/>
        </p:spPr>
        <p:txBody>
          <a:bodyPr wrap="square" rtlCol="0">
            <a:spAutoFit/>
          </a:bodyPr>
          <a:lstStyle/>
          <a:p>
            <a:pPr marL="285750" indent="-285750" algn="just">
              <a:buFont typeface="Arial" panose="020B0604020202020204" pitchFamily="34" charset="0"/>
              <a:buChar char="•"/>
            </a:pPr>
            <a:r>
              <a:rPr lang="en-IN" altLang="en-US" sz="2000" dirty="0">
                <a:latin typeface="Times New Roman" panose="02020603050405020304" charset="0"/>
                <a:cs typeface="Times New Roman" panose="02020603050405020304" charset="0"/>
              </a:rPr>
              <a:t>The result is displayed at the OUTPUT text view when the user clicks on the DETECT button.</a:t>
            </a:r>
            <a:endParaRPr lang="en-IN" altLang="en-US" sz="2000" dirty="0">
              <a:latin typeface="Times New Roman" panose="02020603050405020304" charset="0"/>
              <a:cs typeface="Times New Roman" panose="02020603050405020304" charset="0"/>
            </a:endParaRPr>
          </a:p>
        </p:txBody>
      </p:sp>
      <p:sp>
        <p:nvSpPr>
          <p:cNvPr id="7" name="Text Box 6"/>
          <p:cNvSpPr txBox="1"/>
          <p:nvPr/>
        </p:nvSpPr>
        <p:spPr>
          <a:xfrm>
            <a:off x="478790" y="222885"/>
            <a:ext cx="6859270" cy="645160"/>
          </a:xfrm>
          <a:prstGeom prst="rect">
            <a:avLst/>
          </a:prstGeom>
          <a:noFill/>
        </p:spPr>
        <p:txBody>
          <a:bodyPr wrap="square" rtlCol="0">
            <a:spAutoFit/>
          </a:bodyPr>
          <a:lstStyle/>
          <a:p>
            <a:r>
              <a:rPr lang="en-IN" altLang="en-US" sz="3600">
                <a:solidFill>
                  <a:schemeClr val="bg1"/>
                </a:solidFill>
                <a:latin typeface="Times New Roman" panose="02020603050405020304" charset="0"/>
                <a:cs typeface="Times New Roman" panose="02020603050405020304" charset="0"/>
              </a:rPr>
              <a:t>Contd.. </a:t>
            </a:r>
            <a:endParaRPr lang="en-IN" altLang="en-US" sz="3600">
              <a:solidFill>
                <a:schemeClr val="bg1"/>
              </a:solidFill>
              <a:latin typeface="Times New Roman" panose="02020603050405020304" charset="0"/>
              <a:cs typeface="Times New Roman" panose="02020603050405020304" charset="0"/>
            </a:endParaRPr>
          </a:p>
        </p:txBody>
      </p:sp>
      <p:sp>
        <p:nvSpPr>
          <p:cNvPr id="5" name="Date Placeholder 4"/>
          <p:cNvSpPr>
            <a:spLocks noGrp="1"/>
          </p:cNvSpPr>
          <p:nvPr>
            <p:ph type="dt" sz="half" idx="10"/>
          </p:nvPr>
        </p:nvSpPr>
        <p:spPr/>
        <p:txBody>
          <a:bodyPr/>
          <a:lstStyle/>
          <a:p>
            <a:fld id="{33F68642-42FE-4B30-83E7-5B4940138AA6}" type="datetime1">
              <a:rPr lang="en-US" smtClean="0"/>
            </a:fld>
            <a:endParaRPr lang="en-US"/>
          </a:p>
        </p:txBody>
      </p:sp>
      <p:sp>
        <p:nvSpPr>
          <p:cNvPr id="8" name="Slide Number Placeholder 7"/>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5">
            <a:lumMod val="50000"/>
            <a:alpha val="0"/>
          </a:schemeClr>
        </a:solidFill>
        <a:effectLst/>
      </p:bgPr>
    </p:bg>
    <p:spTree>
      <p:nvGrpSpPr>
        <p:cNvPr id="1" name=""/>
        <p:cNvGrpSpPr/>
        <p:nvPr/>
      </p:nvGrpSpPr>
      <p:grpSpPr>
        <a:xfrm>
          <a:off x="0" y="0"/>
          <a:ext cx="0" cy="0"/>
          <a:chOff x="0" y="0"/>
          <a:chExt cx="0" cy="0"/>
        </a:xfrm>
      </p:grpSpPr>
      <p:sp>
        <p:nvSpPr>
          <p:cNvPr id="5" name="Content Placeholder 4"/>
          <p:cNvSpPr>
            <a:spLocks noGrp="1"/>
          </p:cNvSpPr>
          <p:nvPr>
            <p:ph idx="1"/>
          </p:nvPr>
        </p:nvSpPr>
        <p:spPr>
          <a:xfrm>
            <a:off x="450376" y="1385570"/>
            <a:ext cx="11300346" cy="4634230"/>
          </a:xfrm>
        </p:spPr>
        <p:txBody>
          <a:bodyPr>
            <a:noAutofit/>
          </a:bodyPr>
          <a:lstStyle/>
          <a:p>
            <a:pPr algn="just"/>
            <a:r>
              <a:rPr lang="en-IN" altLang="en-US" sz="2400" dirty="0">
                <a:latin typeface="Times New Roman" panose="02020603050405020304" charset="0"/>
                <a:cs typeface="Times New Roman" panose="02020603050405020304" charset="0"/>
              </a:rPr>
              <a:t>A</a:t>
            </a:r>
            <a:r>
              <a:rPr lang="en-US" sz="2400" dirty="0">
                <a:latin typeface="Times New Roman" panose="02020603050405020304" charset="0"/>
                <a:cs typeface="Times New Roman" panose="02020603050405020304" charset="0"/>
              </a:rPr>
              <a:t> </a:t>
            </a:r>
            <a:r>
              <a:rPr lang="en-IN" altLang="en-US" sz="2400" dirty="0">
                <a:latin typeface="Times New Roman" panose="02020603050405020304" charset="0"/>
                <a:cs typeface="Times New Roman" panose="02020603050405020304" charset="0"/>
              </a:rPr>
              <a:t>“H</a:t>
            </a:r>
            <a:r>
              <a:rPr lang="en-US" sz="2400" dirty="0" err="1" smtClean="0">
                <a:latin typeface="Times New Roman" panose="02020603050405020304" charset="0"/>
                <a:cs typeface="Times New Roman" panose="02020603050405020304" charset="0"/>
              </a:rPr>
              <a:t>ealth</a:t>
            </a:r>
            <a:r>
              <a:rPr lang="en-US" sz="2400" dirty="0" smtClean="0">
                <a:latin typeface="Times New Roman" panose="02020603050405020304" charset="0"/>
                <a:cs typeface="Times New Roman" panose="02020603050405020304" charset="0"/>
              </a:rPr>
              <a:t> </a:t>
            </a:r>
            <a:r>
              <a:rPr lang="en-IN" altLang="en-US" sz="2400" dirty="0">
                <a:latin typeface="Times New Roman" panose="02020603050405020304" charset="0"/>
                <a:cs typeface="Times New Roman" panose="02020603050405020304" charset="0"/>
              </a:rPr>
              <a:t>D</a:t>
            </a:r>
            <a:r>
              <a:rPr lang="en-US" sz="2400" dirty="0" err="1">
                <a:latin typeface="Times New Roman" panose="02020603050405020304" charset="0"/>
                <a:cs typeface="Times New Roman" panose="02020603050405020304" charset="0"/>
              </a:rPr>
              <a:t>iscernment</a:t>
            </a:r>
            <a:r>
              <a:rPr lang="en-US" sz="2400" dirty="0">
                <a:latin typeface="Times New Roman" panose="02020603050405020304" charset="0"/>
                <a:cs typeface="Times New Roman" panose="02020603050405020304" charset="0"/>
              </a:rPr>
              <a:t> </a:t>
            </a:r>
            <a:r>
              <a:rPr lang="en-IN" altLang="en-US" sz="2400" dirty="0">
                <a:latin typeface="Times New Roman" panose="02020603050405020304" charset="0"/>
                <a:cs typeface="Times New Roman" panose="02020603050405020304" charset="0"/>
              </a:rPr>
              <a:t>S</a:t>
            </a:r>
            <a:r>
              <a:rPr lang="en-US" sz="2400" dirty="0" err="1">
                <a:latin typeface="Times New Roman" panose="02020603050405020304" charset="0"/>
                <a:cs typeface="Times New Roman" panose="02020603050405020304" charset="0"/>
              </a:rPr>
              <a:t>ystem</a:t>
            </a:r>
            <a:r>
              <a:rPr lang="en-IN" altLang="en-US" sz="2400" dirty="0">
                <a:latin typeface="Times New Roman" panose="02020603050405020304" charset="0"/>
                <a:cs typeface="Times New Roman" panose="02020603050405020304" charset="0"/>
              </a:rPr>
              <a:t>”</a:t>
            </a:r>
            <a:r>
              <a:rPr lang="en-US" sz="2400" dirty="0">
                <a:latin typeface="Times New Roman" panose="02020603050405020304" charset="0"/>
                <a:cs typeface="Times New Roman" panose="02020603050405020304" charset="0"/>
              </a:rPr>
              <a:t> has been proposed for  </a:t>
            </a:r>
            <a:r>
              <a:rPr lang="en-IN" altLang="en-US" sz="2400" dirty="0">
                <a:latin typeface="Times New Roman" panose="02020603050405020304" charset="0"/>
                <a:cs typeface="Times New Roman" panose="02020603050405020304" charset="0"/>
              </a:rPr>
              <a:t>medical </a:t>
            </a:r>
            <a:r>
              <a:rPr lang="en-US" sz="2400" dirty="0">
                <a:latin typeface="Times New Roman" panose="02020603050405020304" charset="0"/>
                <a:cs typeface="Times New Roman" panose="02020603050405020304" charset="0"/>
              </a:rPr>
              <a:t>image classification that will work in real-life scenarios.</a:t>
            </a:r>
            <a:endParaRPr lang="en-US" sz="2400" dirty="0">
              <a:latin typeface="Times New Roman" panose="02020603050405020304" charset="0"/>
              <a:cs typeface="Times New Roman" panose="02020603050405020304" charset="0"/>
            </a:endParaRPr>
          </a:p>
          <a:p>
            <a:pPr marL="0" indent="0" algn="just">
              <a:buNone/>
            </a:pPr>
            <a:endParaRPr lang="en-US" sz="2400" dirty="0">
              <a:latin typeface="Times New Roman" panose="02020603050405020304" charset="0"/>
              <a:cs typeface="Times New Roman" panose="02020603050405020304" charset="0"/>
            </a:endParaRPr>
          </a:p>
          <a:p>
            <a:pPr algn="just"/>
            <a:r>
              <a:rPr lang="en-IN" altLang="en-US" sz="2400" dirty="0">
                <a:latin typeface="Times New Roman" panose="02020603050405020304" charset="0"/>
                <a:cs typeface="Times New Roman" panose="02020603050405020304" charset="0"/>
              </a:rPr>
              <a:t>The proposed method is based on MVC architecture.</a:t>
            </a:r>
            <a:endParaRPr lang="en-IN" altLang="en-US" sz="2400" dirty="0">
              <a:latin typeface="Times New Roman" panose="02020603050405020304" charset="0"/>
              <a:cs typeface="Times New Roman" panose="02020603050405020304" charset="0"/>
            </a:endParaRPr>
          </a:p>
          <a:p>
            <a:pPr marL="0" indent="0" algn="just">
              <a:buNone/>
            </a:pPr>
            <a:endParaRPr lang="en-IN" altLang="en-US" sz="2400" dirty="0">
              <a:latin typeface="Times New Roman" panose="02020603050405020304" charset="0"/>
              <a:cs typeface="Times New Roman" panose="02020603050405020304" charset="0"/>
            </a:endParaRPr>
          </a:p>
          <a:p>
            <a:pPr algn="just"/>
            <a:r>
              <a:rPr lang="en-IN" altLang="en-US" sz="2400" dirty="0">
                <a:latin typeface="Times New Roman" panose="02020603050405020304" charset="0"/>
                <a:cs typeface="Times New Roman" panose="02020603050405020304" charset="0"/>
              </a:rPr>
              <a:t>Different sub-models pertaining to the four diseases (malaria, pneumonia, breast cancer, and skin cancer) have been designed using </a:t>
            </a:r>
            <a:r>
              <a:rPr lang="en-IN" altLang="en-US" sz="2400" dirty="0" smtClean="0">
                <a:latin typeface="Times New Roman" panose="02020603050405020304" charset="0"/>
                <a:cs typeface="Times New Roman" panose="02020603050405020304" charset="0"/>
              </a:rPr>
              <a:t>convolutional </a:t>
            </a:r>
            <a:r>
              <a:rPr lang="en-IN" altLang="en-US" sz="2400" dirty="0">
                <a:latin typeface="Times New Roman" panose="02020603050405020304" charset="0"/>
                <a:cs typeface="Times New Roman" panose="02020603050405020304" charset="0"/>
              </a:rPr>
              <a:t>neural network (CNN) and they have all been tested </a:t>
            </a:r>
            <a:r>
              <a:rPr lang="en-IN" altLang="en-US" sz="2400" dirty="0" smtClean="0">
                <a:latin typeface="Times New Roman" panose="02020603050405020304" charset="0"/>
                <a:cs typeface="Times New Roman" panose="02020603050405020304" charset="0"/>
              </a:rPr>
              <a:t>separately</a:t>
            </a:r>
            <a:r>
              <a:rPr lang="en-IN" altLang="en-US" sz="2400" dirty="0">
                <a:latin typeface="Times New Roman" panose="02020603050405020304" charset="0"/>
                <a:cs typeface="Times New Roman" panose="02020603050405020304" charset="0"/>
              </a:rPr>
              <a:t>.</a:t>
            </a:r>
            <a:endParaRPr lang="en-IN" altLang="en-US" sz="2400" dirty="0">
              <a:latin typeface="Times New Roman" panose="02020603050405020304" charset="0"/>
              <a:cs typeface="Times New Roman" panose="02020603050405020304" charset="0"/>
            </a:endParaRPr>
          </a:p>
          <a:p>
            <a:pPr marL="0" indent="0" algn="just">
              <a:buNone/>
            </a:pPr>
            <a:endParaRPr lang="en-IN" altLang="en-US" sz="2400" dirty="0">
              <a:latin typeface="Times New Roman" panose="02020603050405020304" charset="0"/>
              <a:cs typeface="Times New Roman" panose="02020603050405020304" charset="0"/>
            </a:endParaRPr>
          </a:p>
          <a:p>
            <a:pPr algn="just"/>
            <a:r>
              <a:rPr lang="en-IN" altLang="en-US" sz="2400" dirty="0">
                <a:latin typeface="Times New Roman" panose="02020603050405020304" charset="0"/>
                <a:cs typeface="Times New Roman" panose="02020603050405020304" charset="0"/>
              </a:rPr>
              <a:t>A GUI based web application has been designed using </a:t>
            </a:r>
            <a:r>
              <a:rPr lang="en-IN" altLang="en-US" sz="2400" dirty="0" err="1">
                <a:latin typeface="Times New Roman" panose="02020603050405020304" charset="0"/>
                <a:cs typeface="Times New Roman" panose="02020603050405020304" charset="0"/>
              </a:rPr>
              <a:t>Tkinter</a:t>
            </a:r>
            <a:r>
              <a:rPr lang="en-IN" altLang="en-US" sz="2400" dirty="0">
                <a:latin typeface="Times New Roman" panose="02020603050405020304" charset="0"/>
                <a:cs typeface="Times New Roman" panose="02020603050405020304" charset="0"/>
              </a:rPr>
              <a:t> so that the system can take real-life image inputs for detection</a:t>
            </a:r>
            <a:r>
              <a:rPr lang="en-IN" altLang="en-US" sz="2400" dirty="0" smtClean="0">
                <a:latin typeface="Times New Roman" panose="02020603050405020304" charset="0"/>
                <a:cs typeface="Times New Roman" panose="02020603050405020304" charset="0"/>
              </a:rPr>
              <a:t>.</a:t>
            </a:r>
            <a:endParaRPr lang="en-IN" altLang="en-US" sz="2400" dirty="0" smtClean="0">
              <a:latin typeface="Times New Roman" panose="02020603050405020304" charset="0"/>
              <a:cs typeface="Times New Roman" panose="02020603050405020304" charset="0"/>
            </a:endParaRPr>
          </a:p>
        </p:txBody>
      </p:sp>
      <p:sp>
        <p:nvSpPr>
          <p:cNvPr id="6" name="Rectangles 5"/>
          <p:cNvSpPr/>
          <p:nvPr/>
        </p:nvSpPr>
        <p:spPr>
          <a:xfrm>
            <a:off x="5080" y="6406515"/>
            <a:ext cx="12181840" cy="399415"/>
          </a:xfrm>
          <a:prstGeom prst="rect">
            <a:avLst/>
          </a:prstGeom>
          <a:solidFill>
            <a:schemeClr val="accent6">
              <a:lumMod val="75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s 3"/>
          <p:cNvSpPr/>
          <p:nvPr/>
        </p:nvSpPr>
        <p:spPr>
          <a:xfrm>
            <a:off x="9525" y="1270"/>
            <a:ext cx="12202160" cy="1097280"/>
          </a:xfrm>
          <a:prstGeom prst="rect">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Box 1"/>
          <p:cNvSpPr txBox="1"/>
          <p:nvPr/>
        </p:nvSpPr>
        <p:spPr>
          <a:xfrm>
            <a:off x="4764087" y="288290"/>
            <a:ext cx="2663825" cy="645160"/>
          </a:xfrm>
          <a:prstGeom prst="rect">
            <a:avLst/>
          </a:prstGeom>
          <a:noFill/>
        </p:spPr>
        <p:txBody>
          <a:bodyPr wrap="square" rtlCol="0">
            <a:spAutoFit/>
          </a:bodyPr>
          <a:lstStyle/>
          <a:p>
            <a:pPr algn="ctr"/>
            <a:r>
              <a:rPr lang="en-IN" altLang="en-US" sz="3600" dirty="0">
                <a:solidFill>
                  <a:schemeClr val="bg1"/>
                </a:solidFill>
                <a:latin typeface="Times New Roman" panose="02020603050405020304" charset="0"/>
                <a:cs typeface="Times New Roman" panose="02020603050405020304" charset="0"/>
              </a:rPr>
              <a:t>Conclusion</a:t>
            </a:r>
            <a:endParaRPr lang="en-IN" altLang="en-US" sz="3600" dirty="0">
              <a:solidFill>
                <a:schemeClr val="bg1"/>
              </a:solidFill>
              <a:latin typeface="Times New Roman" panose="02020603050405020304" charset="0"/>
              <a:cs typeface="Times New Roman" panose="02020603050405020304" charset="0"/>
            </a:endParaRPr>
          </a:p>
        </p:txBody>
      </p:sp>
      <p:sp>
        <p:nvSpPr>
          <p:cNvPr id="3" name="Date Placeholder 2"/>
          <p:cNvSpPr>
            <a:spLocks noGrp="1"/>
          </p:cNvSpPr>
          <p:nvPr>
            <p:ph type="dt" sz="half" idx="10"/>
          </p:nvPr>
        </p:nvSpPr>
        <p:spPr/>
        <p:txBody>
          <a:bodyPr/>
          <a:lstStyle/>
          <a:p>
            <a:fld id="{09D0EBA3-CE5E-42AB-8AFD-2636C539DA40}" type="datetime1">
              <a:rPr lang="en-US" smtClean="0"/>
            </a:fld>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s 5"/>
          <p:cNvSpPr/>
          <p:nvPr/>
        </p:nvSpPr>
        <p:spPr>
          <a:xfrm>
            <a:off x="5080" y="6406515"/>
            <a:ext cx="12181840" cy="399415"/>
          </a:xfrm>
          <a:prstGeom prst="rect">
            <a:avLst/>
          </a:prstGeom>
          <a:solidFill>
            <a:schemeClr val="accent6">
              <a:lumMod val="75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s 3"/>
          <p:cNvSpPr/>
          <p:nvPr/>
        </p:nvSpPr>
        <p:spPr>
          <a:xfrm>
            <a:off x="9525" y="1270"/>
            <a:ext cx="12202160" cy="1097280"/>
          </a:xfrm>
          <a:prstGeom prst="rect">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Box 1"/>
          <p:cNvSpPr txBox="1"/>
          <p:nvPr/>
        </p:nvSpPr>
        <p:spPr>
          <a:xfrm>
            <a:off x="4109094" y="227330"/>
            <a:ext cx="3454400" cy="645160"/>
          </a:xfrm>
          <a:prstGeom prst="rect">
            <a:avLst/>
          </a:prstGeom>
          <a:noFill/>
        </p:spPr>
        <p:txBody>
          <a:bodyPr wrap="square" rtlCol="0">
            <a:spAutoFit/>
          </a:bodyPr>
          <a:lstStyle/>
          <a:p>
            <a:pPr algn="ctr"/>
            <a:r>
              <a:rPr lang="en-IN" altLang="en-US" sz="3600" dirty="0">
                <a:solidFill>
                  <a:schemeClr val="bg1"/>
                </a:solidFill>
                <a:latin typeface="Times New Roman" panose="02020603050405020304" charset="0"/>
                <a:cs typeface="Times New Roman" panose="02020603050405020304" charset="0"/>
              </a:rPr>
              <a:t>Introduction </a:t>
            </a:r>
            <a:endParaRPr lang="en-IN" altLang="en-US" sz="3600" dirty="0">
              <a:solidFill>
                <a:schemeClr val="bg1"/>
              </a:solidFill>
              <a:latin typeface="Times New Roman" panose="02020603050405020304" charset="0"/>
              <a:cs typeface="Times New Roman" panose="02020603050405020304" charset="0"/>
            </a:endParaRPr>
          </a:p>
        </p:txBody>
      </p:sp>
      <p:sp>
        <p:nvSpPr>
          <p:cNvPr id="3" name="Text Box 2"/>
          <p:cNvSpPr txBox="1"/>
          <p:nvPr/>
        </p:nvSpPr>
        <p:spPr>
          <a:xfrm>
            <a:off x="409736" y="1455599"/>
            <a:ext cx="11401738" cy="4493538"/>
          </a:xfrm>
          <a:prstGeom prst="rect">
            <a:avLst/>
          </a:prstGeom>
          <a:noFill/>
        </p:spPr>
        <p:txBody>
          <a:bodyPr wrap="square" rtlCol="0">
            <a:spAutoFit/>
          </a:bodyPr>
          <a:lstStyle/>
          <a:p>
            <a:pPr marL="342900" indent="-342900" algn="just">
              <a:buFont typeface="Arial" panose="020B0604020202020204" pitchFamily="34" charset="0"/>
              <a:buChar char="•"/>
            </a:pPr>
            <a:r>
              <a:rPr lang="en-US" sz="2200" dirty="0" smtClean="0">
                <a:latin typeface="Times New Roman" panose="02020603050405020304" charset="0"/>
                <a:cs typeface="Times New Roman" panose="02020603050405020304" charset="0"/>
              </a:rPr>
              <a:t>The</a:t>
            </a:r>
            <a:r>
              <a:rPr lang="en-US" altLang="en-US" sz="2200" dirty="0" smtClean="0">
                <a:latin typeface="Times New Roman" panose="02020603050405020304" charset="0"/>
                <a:cs typeface="Times New Roman" panose="02020603050405020304" charset="0"/>
              </a:rPr>
              <a:t> </a:t>
            </a:r>
            <a:r>
              <a:rPr lang="en-US" sz="2200" dirty="0" smtClean="0">
                <a:latin typeface="Times New Roman" panose="02020603050405020304" charset="0"/>
                <a:cs typeface="Times New Roman" panose="02020603050405020304" charset="0"/>
              </a:rPr>
              <a:t>significant </a:t>
            </a:r>
            <a:r>
              <a:rPr lang="en-US" sz="2200" dirty="0">
                <a:latin typeface="Times New Roman" panose="02020603050405020304" charset="0"/>
                <a:cs typeface="Times New Roman" panose="02020603050405020304" charset="0"/>
              </a:rPr>
              <a:t>growth of medical images and techniques requires comprehensive and exhaustive efforts from a </a:t>
            </a:r>
            <a:r>
              <a:rPr lang="en-US" sz="2200" dirty="0" smtClean="0">
                <a:latin typeface="Times New Roman" panose="02020603050405020304" charset="0"/>
                <a:cs typeface="Times New Roman" panose="02020603050405020304" charset="0"/>
              </a:rPr>
              <a:t>medical </a:t>
            </a:r>
            <a:r>
              <a:rPr lang="en-US" sz="2200" dirty="0">
                <a:latin typeface="Times New Roman" panose="02020603050405020304" charset="0"/>
                <a:cs typeface="Times New Roman" panose="02020603050405020304" charset="0"/>
              </a:rPr>
              <a:t>professional who is susceptible to human error and the result can also vary widely among various experts.</a:t>
            </a:r>
            <a:endParaRPr lang="en-US" sz="2200" dirty="0">
              <a:latin typeface="Times New Roman" panose="02020603050405020304" charset="0"/>
              <a:cs typeface="Times New Roman" panose="02020603050405020304" charset="0"/>
            </a:endParaRPr>
          </a:p>
          <a:p>
            <a:pPr indent="0" algn="just">
              <a:buFont typeface="Arial" panose="020B0604020202020204" pitchFamily="34" charset="0"/>
              <a:buNone/>
            </a:pPr>
            <a:endParaRPr lang="en-US" sz="2200" dirty="0">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US" sz="2200" dirty="0">
                <a:latin typeface="Times New Roman" panose="02020603050405020304" charset="0"/>
                <a:cs typeface="Times New Roman" panose="02020603050405020304" charset="0"/>
              </a:rPr>
              <a:t>ML and AI techniques have </a:t>
            </a:r>
            <a:r>
              <a:rPr lang="en-US" sz="2200" dirty="0" smtClean="0">
                <a:latin typeface="Times New Roman" panose="02020603050405020304" charset="0"/>
                <a:cs typeface="Times New Roman" panose="02020603050405020304" charset="0"/>
              </a:rPr>
              <a:t>been used for </a:t>
            </a:r>
            <a:r>
              <a:rPr lang="en-US" sz="2200" dirty="0" smtClean="0">
                <a:latin typeface="Times New Roman" panose="02020603050405020304" charset="0"/>
                <a:cs typeface="Times New Roman" panose="02020603050405020304" charset="0"/>
              </a:rPr>
              <a:t>medical </a:t>
            </a:r>
            <a:r>
              <a:rPr lang="en-US" sz="2200" dirty="0">
                <a:latin typeface="Times New Roman" panose="02020603050405020304" charset="0"/>
                <a:cs typeface="Times New Roman" panose="02020603050405020304" charset="0"/>
              </a:rPr>
              <a:t>image </a:t>
            </a:r>
            <a:r>
              <a:rPr lang="en-US" sz="2200" dirty="0" smtClean="0">
                <a:latin typeface="Times New Roman" panose="02020603050405020304" charset="0"/>
                <a:cs typeface="Times New Roman" panose="02020603050405020304" charset="0"/>
              </a:rPr>
              <a:t>processing and image recognition.</a:t>
            </a:r>
            <a:r>
              <a:rPr lang="en-IN" altLang="en-US" sz="2200" dirty="0" smtClean="0">
                <a:latin typeface="Times New Roman" panose="02020603050405020304" charset="0"/>
                <a:cs typeface="Times New Roman" panose="02020603050405020304" charset="0"/>
              </a:rPr>
              <a:t>  </a:t>
            </a:r>
            <a:r>
              <a:rPr lang="en-IN" altLang="en-US" sz="2200" dirty="0">
                <a:latin typeface="Times New Roman" panose="02020603050405020304" charset="0"/>
                <a:cs typeface="Times New Roman" panose="02020603050405020304" charset="0"/>
              </a:rPr>
              <a:t>D</a:t>
            </a:r>
            <a:r>
              <a:rPr lang="en-IN" altLang="en-US" sz="2200" dirty="0" smtClean="0">
                <a:latin typeface="Times New Roman" panose="02020603050405020304" charset="0"/>
                <a:cs typeface="Times New Roman" panose="02020603050405020304" charset="0"/>
              </a:rPr>
              <a:t>eep </a:t>
            </a:r>
            <a:r>
              <a:rPr lang="en-IN" altLang="en-US" sz="2200" dirty="0">
                <a:latin typeface="Times New Roman" panose="02020603050405020304" charset="0"/>
                <a:cs typeface="Times New Roman" panose="02020603050405020304" charset="0"/>
              </a:rPr>
              <a:t>learning-based </a:t>
            </a:r>
            <a:r>
              <a:rPr lang="en-IN" altLang="en-US" sz="2200" dirty="0" smtClean="0">
                <a:latin typeface="Times New Roman" panose="02020603050405020304" charset="0"/>
                <a:cs typeface="Times New Roman" panose="02020603050405020304" charset="0"/>
              </a:rPr>
              <a:t>algorithms have </a:t>
            </a:r>
            <a:r>
              <a:rPr lang="en-IN" altLang="en-US" sz="2200" dirty="0">
                <a:latin typeface="Times New Roman" panose="02020603050405020304" charset="0"/>
                <a:cs typeface="Times New Roman" panose="02020603050405020304" charset="0"/>
              </a:rPr>
              <a:t>demonstrated remarkable outcomes in </a:t>
            </a:r>
            <a:r>
              <a:rPr lang="en-IN" altLang="en-US" sz="2200" dirty="0" smtClean="0">
                <a:latin typeface="Times New Roman" panose="02020603050405020304" charset="0"/>
                <a:cs typeface="Times New Roman" panose="02020603050405020304" charset="0"/>
              </a:rPr>
              <a:t>the medical</a:t>
            </a:r>
            <a:r>
              <a:rPr lang="en-IN" altLang="en-US" sz="2200" dirty="0" smtClean="0">
                <a:latin typeface="Times New Roman" panose="02020603050405020304" charset="0"/>
                <a:cs typeface="Times New Roman" panose="02020603050405020304" charset="0"/>
              </a:rPr>
              <a:t> field </a:t>
            </a:r>
            <a:r>
              <a:rPr lang="en-IN" altLang="en-US" sz="2200" dirty="0" smtClean="0">
                <a:latin typeface="Times New Roman" panose="02020603050405020304" charset="0"/>
                <a:cs typeface="Times New Roman" panose="02020603050405020304" charset="0"/>
              </a:rPr>
              <a:t>with works like </a:t>
            </a:r>
            <a:r>
              <a:rPr lang="en-IN" altLang="en-US" sz="2200" dirty="0" smtClean="0">
                <a:latin typeface="Times New Roman" panose="02020603050405020304" charset="0"/>
                <a:cs typeface="Times New Roman" panose="02020603050405020304" charset="0"/>
              </a:rPr>
              <a:t>computer-aided </a:t>
            </a:r>
            <a:r>
              <a:rPr lang="en-IN" altLang="en-US" sz="2200" dirty="0">
                <a:latin typeface="Times New Roman" panose="02020603050405020304" charset="0"/>
                <a:cs typeface="Times New Roman" panose="02020603050405020304" charset="0"/>
              </a:rPr>
              <a:t>diagnosis, speech recognition </a:t>
            </a:r>
            <a:r>
              <a:rPr lang="en-IN" altLang="en-US" sz="2200" dirty="0" smtClean="0">
                <a:latin typeface="Times New Roman" panose="02020603050405020304" charset="0"/>
                <a:cs typeface="Times New Roman" panose="02020603050405020304" charset="0"/>
              </a:rPr>
              <a:t>and so on</a:t>
            </a:r>
            <a:r>
              <a:rPr lang="en-IN" altLang="en-US" sz="2200" dirty="0" smtClean="0">
                <a:latin typeface="Times New Roman" panose="02020603050405020304" charset="0"/>
                <a:cs typeface="Times New Roman" panose="02020603050405020304" charset="0"/>
              </a:rPr>
              <a:t>.</a:t>
            </a:r>
            <a:endParaRPr lang="en-IN" altLang="en-US" sz="2200" dirty="0">
              <a:latin typeface="Times New Roman" panose="02020603050405020304" charset="0"/>
              <a:cs typeface="Times New Roman" panose="02020603050405020304" charset="0"/>
            </a:endParaRPr>
          </a:p>
          <a:p>
            <a:pPr indent="0" algn="just">
              <a:buFont typeface="Arial" panose="020B0604020202020204" pitchFamily="34" charset="0"/>
              <a:buNone/>
            </a:pPr>
            <a:endParaRPr lang="en-IN" altLang="en-US" sz="2200" dirty="0">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IN" altLang="en-US" sz="2200" dirty="0">
                <a:latin typeface="Times New Roman" panose="02020603050405020304" charset="0"/>
                <a:cs typeface="Times New Roman" panose="02020603050405020304" charset="0"/>
              </a:rPr>
              <a:t>In </a:t>
            </a:r>
            <a:r>
              <a:rPr lang="en-IN" altLang="en-US" sz="2200" dirty="0" smtClean="0">
                <a:latin typeface="Times New Roman" panose="02020603050405020304" charset="0"/>
                <a:cs typeface="Times New Roman" panose="02020603050405020304" charset="0"/>
              </a:rPr>
              <a:t>this</a:t>
            </a:r>
            <a:r>
              <a:rPr lang="en-IN" altLang="en-US" sz="2200" dirty="0" smtClean="0">
                <a:latin typeface="Times New Roman" panose="02020603050405020304" charset="0"/>
                <a:cs typeface="Times New Roman" panose="02020603050405020304" charset="0"/>
              </a:rPr>
              <a:t> </a:t>
            </a:r>
            <a:r>
              <a:rPr lang="en-IN" altLang="en-US" sz="2200" dirty="0">
                <a:latin typeface="Times New Roman" panose="02020603050405020304" charset="0"/>
                <a:cs typeface="Times New Roman" panose="02020603050405020304" charset="0"/>
              </a:rPr>
              <a:t>project, we have used the above stated idea behind disease detection, to develop a system using </a:t>
            </a:r>
            <a:r>
              <a:rPr lang="en-IN" altLang="en-US" sz="2200" dirty="0" smtClean="0">
                <a:latin typeface="Times New Roman" panose="02020603050405020304" charset="0"/>
                <a:cs typeface="Times New Roman" panose="02020603050405020304" charset="0"/>
              </a:rPr>
              <a:t>convolutional </a:t>
            </a:r>
            <a:r>
              <a:rPr lang="en-IN" altLang="en-US" sz="2200" dirty="0">
                <a:latin typeface="Times New Roman" panose="02020603050405020304" charset="0"/>
                <a:cs typeface="Times New Roman" panose="02020603050405020304" charset="0"/>
              </a:rPr>
              <a:t>n</a:t>
            </a:r>
            <a:r>
              <a:rPr lang="en-IN" altLang="en-US" sz="2200" dirty="0" smtClean="0">
                <a:latin typeface="Times New Roman" panose="02020603050405020304" charset="0"/>
                <a:cs typeface="Times New Roman" panose="02020603050405020304" charset="0"/>
              </a:rPr>
              <a:t>eural </a:t>
            </a:r>
            <a:r>
              <a:rPr lang="en-IN" altLang="en-US" sz="2200" dirty="0" smtClean="0">
                <a:latin typeface="Times New Roman" panose="02020603050405020304" charset="0"/>
                <a:cs typeface="Times New Roman" panose="02020603050405020304" charset="0"/>
              </a:rPr>
              <a:t>n</a:t>
            </a:r>
            <a:r>
              <a:rPr lang="en-IN" altLang="en-US" sz="2200" dirty="0" smtClean="0">
                <a:latin typeface="Times New Roman" panose="02020603050405020304" charset="0"/>
                <a:cs typeface="Times New Roman" panose="02020603050405020304" charset="0"/>
              </a:rPr>
              <a:t>etwork (CNN) </a:t>
            </a:r>
            <a:r>
              <a:rPr lang="en-IN" altLang="en-US" sz="2200" dirty="0">
                <a:latin typeface="Times New Roman" panose="02020603050405020304" charset="0"/>
                <a:cs typeface="Times New Roman" panose="02020603050405020304" charset="0"/>
              </a:rPr>
              <a:t>that will help in detection of a particular disease.</a:t>
            </a:r>
            <a:endParaRPr lang="en-IN" altLang="en-US" sz="2200" dirty="0">
              <a:latin typeface="Times New Roman" panose="02020603050405020304" charset="0"/>
              <a:cs typeface="Times New Roman" panose="02020603050405020304" charset="0"/>
            </a:endParaRPr>
          </a:p>
          <a:p>
            <a:pPr indent="0" algn="just">
              <a:buFont typeface="Arial" panose="020B0604020202020204" pitchFamily="34" charset="0"/>
              <a:buNone/>
            </a:pPr>
            <a:endParaRPr lang="en-IN" altLang="en-US" sz="2200" dirty="0">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IN" altLang="en-US" sz="2200" dirty="0">
                <a:latin typeface="Times New Roman" panose="02020603050405020304" charset="0"/>
                <a:cs typeface="Times New Roman" panose="02020603050405020304" charset="0"/>
              </a:rPr>
              <a:t>T</a:t>
            </a:r>
            <a:r>
              <a:rPr lang="en-IN" altLang="en-US" sz="2200" dirty="0" smtClean="0">
                <a:latin typeface="Times New Roman" panose="02020603050405020304" charset="0"/>
                <a:cs typeface="Times New Roman" panose="02020603050405020304" charset="0"/>
              </a:rPr>
              <a:t>he system has been made </a:t>
            </a:r>
            <a:r>
              <a:rPr lang="en-IN" altLang="en-US" sz="2200" dirty="0">
                <a:latin typeface="Times New Roman" panose="02020603050405020304" charset="0"/>
                <a:cs typeface="Times New Roman" panose="02020603050405020304" charset="0"/>
              </a:rPr>
              <a:t>user-friendly with the help of GUI, so that it can be used not only by the medical professionals but also by the population at large. </a:t>
            </a:r>
            <a:endParaRPr lang="en-IN" altLang="en-US" sz="2200" dirty="0">
              <a:latin typeface="Times New Roman" panose="02020603050405020304" charset="0"/>
              <a:cs typeface="Times New Roman" panose="02020603050405020304" charset="0"/>
            </a:endParaRPr>
          </a:p>
        </p:txBody>
      </p:sp>
      <p:sp>
        <p:nvSpPr>
          <p:cNvPr id="5" name="Date Placeholder 4"/>
          <p:cNvSpPr>
            <a:spLocks noGrp="1"/>
          </p:cNvSpPr>
          <p:nvPr>
            <p:ph type="dt" sz="half" idx="10"/>
          </p:nvPr>
        </p:nvSpPr>
        <p:spPr/>
        <p:txBody>
          <a:bodyPr/>
          <a:lstStyle/>
          <a:p>
            <a:fld id="{23517335-C778-4598-A8BA-E9E3BE35DD82}" type="datetime1">
              <a:rPr lang="en-US" smtClean="0"/>
            </a:fld>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5">
            <a:lumMod val="50000"/>
            <a:alpha val="0"/>
          </a:schemeClr>
        </a:solidFill>
        <a:effectLst/>
      </p:bgPr>
    </p:bg>
    <p:spTree>
      <p:nvGrpSpPr>
        <p:cNvPr id="1" name=""/>
        <p:cNvGrpSpPr/>
        <p:nvPr/>
      </p:nvGrpSpPr>
      <p:grpSpPr>
        <a:xfrm>
          <a:off x="0" y="0"/>
          <a:ext cx="0" cy="0"/>
          <a:chOff x="0" y="0"/>
          <a:chExt cx="0" cy="0"/>
        </a:xfrm>
      </p:grpSpPr>
      <p:sp>
        <p:nvSpPr>
          <p:cNvPr id="5" name="Content Placeholder 4"/>
          <p:cNvSpPr>
            <a:spLocks noGrp="1"/>
          </p:cNvSpPr>
          <p:nvPr>
            <p:ph idx="1"/>
          </p:nvPr>
        </p:nvSpPr>
        <p:spPr>
          <a:xfrm>
            <a:off x="558331" y="1657350"/>
            <a:ext cx="11075338" cy="4090035"/>
          </a:xfrm>
        </p:spPr>
        <p:txBody>
          <a:bodyPr>
            <a:normAutofit/>
          </a:bodyPr>
          <a:lstStyle/>
          <a:p>
            <a:pPr algn="just"/>
            <a:r>
              <a:rPr lang="en-IN" altLang="en-US" sz="2400" dirty="0" smtClean="0">
                <a:latin typeface="Times New Roman" panose="02020603050405020304" charset="0"/>
                <a:cs typeface="Times New Roman" panose="02020603050405020304" charset="0"/>
              </a:rPr>
              <a:t>I</a:t>
            </a:r>
            <a:r>
              <a:rPr lang="en-US" sz="2400" dirty="0" err="1" smtClean="0">
                <a:latin typeface="Times New Roman" panose="02020603050405020304" charset="0"/>
                <a:cs typeface="Times New Roman" panose="02020603050405020304" charset="0"/>
              </a:rPr>
              <a:t>mplementation</a:t>
            </a:r>
            <a:r>
              <a:rPr lang="en-US" sz="2400" dirty="0" smtClean="0">
                <a:latin typeface="Times New Roman" panose="02020603050405020304" charset="0"/>
                <a:cs typeface="Times New Roman" panose="02020603050405020304" charset="0"/>
              </a:rPr>
              <a:t> of </a:t>
            </a:r>
            <a:r>
              <a:rPr lang="en-US" sz="2400" dirty="0">
                <a:latin typeface="Times New Roman" panose="02020603050405020304" charset="0"/>
                <a:cs typeface="Times New Roman" panose="02020603050405020304" charset="0"/>
              </a:rPr>
              <a:t>various other algorithms and using several optimization techniques. Also more data will be collected in order to recognize the features more accurately.</a:t>
            </a:r>
            <a:endParaRPr lang="en-US" sz="2400" dirty="0">
              <a:latin typeface="Times New Roman" panose="02020603050405020304" charset="0"/>
              <a:cs typeface="Times New Roman" panose="02020603050405020304" charset="0"/>
            </a:endParaRPr>
          </a:p>
          <a:p>
            <a:pPr marL="0" indent="0" algn="just">
              <a:buNone/>
            </a:pPr>
            <a:endParaRPr lang="en-US" sz="2400" dirty="0">
              <a:latin typeface="Times New Roman" panose="02020603050405020304" charset="0"/>
              <a:cs typeface="Times New Roman" panose="02020603050405020304" charset="0"/>
            </a:endParaRPr>
          </a:p>
          <a:p>
            <a:pPr algn="just"/>
            <a:r>
              <a:rPr lang="en-US" sz="2400" dirty="0">
                <a:latin typeface="Times New Roman" panose="02020603050405020304" charset="0"/>
                <a:cs typeface="Times New Roman" panose="02020603050405020304" charset="0"/>
              </a:rPr>
              <a:t>Major attention will be given to increase the accuracy such that our proposed system can be used to detect a large number of chronic and critical diseases.</a:t>
            </a:r>
            <a:endParaRPr lang="en-US" sz="2400" dirty="0">
              <a:latin typeface="Times New Roman" panose="02020603050405020304" charset="0"/>
              <a:cs typeface="Times New Roman" panose="02020603050405020304" charset="0"/>
            </a:endParaRPr>
          </a:p>
          <a:p>
            <a:pPr marL="0" indent="0" algn="just">
              <a:buNone/>
            </a:pPr>
            <a:endParaRPr lang="en-US" sz="2400" dirty="0">
              <a:latin typeface="Times New Roman" panose="02020603050405020304" charset="0"/>
              <a:cs typeface="Times New Roman" panose="02020603050405020304" charset="0"/>
            </a:endParaRPr>
          </a:p>
          <a:p>
            <a:pPr algn="just"/>
            <a:r>
              <a:rPr lang="en-US" sz="2400" dirty="0">
                <a:latin typeface="Times New Roman" panose="02020603050405020304" charset="0"/>
                <a:cs typeface="Times New Roman" panose="02020603050405020304" charset="0"/>
              </a:rPr>
              <a:t>When these enhancements are done, the system can be integrated with an android application to make it more convenient and easily portable. This will allow people from all strata to use it effectively even </a:t>
            </a:r>
            <a:r>
              <a:rPr lang="en-IN" altLang="en-US" sz="2400" dirty="0">
                <a:latin typeface="Times New Roman" panose="02020603050405020304" charset="0"/>
                <a:cs typeface="Times New Roman" panose="02020603050405020304" charset="0"/>
              </a:rPr>
              <a:t>if</a:t>
            </a:r>
            <a:r>
              <a:rPr lang="en-US" sz="2400" dirty="0">
                <a:latin typeface="Times New Roman" panose="02020603050405020304" charset="0"/>
                <a:cs typeface="Times New Roman" panose="02020603050405020304" charset="0"/>
              </a:rPr>
              <a:t> they do not have a personal computer. </a:t>
            </a:r>
            <a:endParaRPr lang="en-US" sz="2400" dirty="0">
              <a:latin typeface="Times New Roman" panose="02020603050405020304" charset="0"/>
              <a:cs typeface="Times New Roman" panose="02020603050405020304" charset="0"/>
            </a:endParaRPr>
          </a:p>
        </p:txBody>
      </p:sp>
      <p:sp>
        <p:nvSpPr>
          <p:cNvPr id="6" name="Rectangles 5"/>
          <p:cNvSpPr/>
          <p:nvPr/>
        </p:nvSpPr>
        <p:spPr>
          <a:xfrm>
            <a:off x="5080" y="6406515"/>
            <a:ext cx="12181840" cy="399415"/>
          </a:xfrm>
          <a:prstGeom prst="rect">
            <a:avLst/>
          </a:prstGeom>
          <a:solidFill>
            <a:schemeClr val="accent6">
              <a:lumMod val="75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s 3"/>
          <p:cNvSpPr/>
          <p:nvPr/>
        </p:nvSpPr>
        <p:spPr>
          <a:xfrm>
            <a:off x="9525" y="1270"/>
            <a:ext cx="12202160" cy="1097280"/>
          </a:xfrm>
          <a:prstGeom prst="rect">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Box 1"/>
          <p:cNvSpPr txBox="1"/>
          <p:nvPr/>
        </p:nvSpPr>
        <p:spPr>
          <a:xfrm>
            <a:off x="3599815" y="227330"/>
            <a:ext cx="5021580" cy="645160"/>
          </a:xfrm>
          <a:prstGeom prst="rect">
            <a:avLst/>
          </a:prstGeom>
          <a:noFill/>
        </p:spPr>
        <p:txBody>
          <a:bodyPr wrap="square" rtlCol="0">
            <a:spAutoFit/>
          </a:bodyPr>
          <a:lstStyle/>
          <a:p>
            <a:pPr algn="ctr"/>
            <a:r>
              <a:rPr lang="en-IN" altLang="en-US" sz="3600" dirty="0">
                <a:solidFill>
                  <a:schemeClr val="bg1"/>
                </a:solidFill>
                <a:latin typeface="Times New Roman" panose="02020603050405020304" charset="0"/>
                <a:cs typeface="Times New Roman" panose="02020603050405020304" charset="0"/>
              </a:rPr>
              <a:t>Future Scope</a:t>
            </a:r>
            <a:endParaRPr lang="en-IN" altLang="en-US" sz="3600" dirty="0">
              <a:solidFill>
                <a:schemeClr val="bg1"/>
              </a:solidFill>
              <a:latin typeface="Times New Roman" panose="02020603050405020304" charset="0"/>
              <a:cs typeface="Times New Roman" panose="02020603050405020304" charset="0"/>
            </a:endParaRPr>
          </a:p>
        </p:txBody>
      </p:sp>
      <p:sp>
        <p:nvSpPr>
          <p:cNvPr id="3" name="Date Placeholder 2"/>
          <p:cNvSpPr>
            <a:spLocks noGrp="1"/>
          </p:cNvSpPr>
          <p:nvPr>
            <p:ph type="dt" sz="half" idx="10"/>
          </p:nvPr>
        </p:nvSpPr>
        <p:spPr/>
        <p:txBody>
          <a:bodyPr/>
          <a:lstStyle/>
          <a:p>
            <a:fld id="{050D99E0-C548-43EA-95B7-DB54F4BB582F}" type="datetime1">
              <a:rPr lang="en-US" smtClean="0"/>
            </a:fld>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5">
            <a:lumMod val="50000"/>
            <a:alpha val="0"/>
          </a:schemeClr>
        </a:solidFill>
        <a:effectLst/>
      </p:bgPr>
    </p:bg>
    <p:spTree>
      <p:nvGrpSpPr>
        <p:cNvPr id="1" name=""/>
        <p:cNvGrpSpPr/>
        <p:nvPr/>
      </p:nvGrpSpPr>
      <p:grpSpPr>
        <a:xfrm>
          <a:off x="0" y="0"/>
          <a:ext cx="0" cy="0"/>
          <a:chOff x="0" y="0"/>
          <a:chExt cx="0" cy="0"/>
        </a:xfrm>
      </p:grpSpPr>
      <p:sp>
        <p:nvSpPr>
          <p:cNvPr id="5" name="Content Placeholder 4"/>
          <p:cNvSpPr>
            <a:spLocks noGrp="1"/>
          </p:cNvSpPr>
          <p:nvPr>
            <p:ph idx="1"/>
          </p:nvPr>
        </p:nvSpPr>
        <p:spPr>
          <a:xfrm>
            <a:off x="242569" y="1207135"/>
            <a:ext cx="11576391" cy="5076825"/>
          </a:xfrm>
        </p:spPr>
        <p:txBody>
          <a:bodyPr>
            <a:normAutofit/>
          </a:bodyPr>
          <a:lstStyle/>
          <a:p>
            <a:pPr marL="0" indent="0" algn="just">
              <a:buNone/>
            </a:pPr>
            <a:r>
              <a:rPr lang="en-IN" altLang="en-US" sz="1400" dirty="0">
                <a:latin typeface="Times New Roman" panose="02020603050405020304" charset="0"/>
                <a:cs typeface="Times New Roman" panose="02020603050405020304" charset="0"/>
                <a:sym typeface="+mn-ea"/>
              </a:rPr>
              <a:t>[1] </a:t>
            </a:r>
            <a:r>
              <a:rPr lang="en-US" sz="1400" dirty="0" err="1">
                <a:latin typeface="Times New Roman" panose="02020603050405020304" charset="0"/>
                <a:cs typeface="Times New Roman" panose="02020603050405020304" charset="0"/>
                <a:sym typeface="+mn-ea"/>
              </a:rPr>
              <a:t>Bibin</a:t>
            </a:r>
            <a:r>
              <a:rPr lang="en-US" sz="1400" dirty="0">
                <a:latin typeface="Times New Roman" panose="02020603050405020304" charset="0"/>
                <a:cs typeface="Times New Roman" panose="02020603050405020304" charset="0"/>
                <a:sym typeface="+mn-ea"/>
              </a:rPr>
              <a:t>, </a:t>
            </a:r>
            <a:r>
              <a:rPr lang="en-US" sz="1400" dirty="0" err="1">
                <a:latin typeface="Times New Roman" panose="02020603050405020304" charset="0"/>
                <a:cs typeface="Times New Roman" panose="02020603050405020304" charset="0"/>
                <a:sym typeface="+mn-ea"/>
              </a:rPr>
              <a:t>Dhanya</a:t>
            </a:r>
            <a:r>
              <a:rPr lang="en-US" sz="1400" dirty="0">
                <a:latin typeface="Times New Roman" panose="02020603050405020304" charset="0"/>
                <a:cs typeface="Times New Roman" panose="02020603050405020304" charset="0"/>
                <a:sym typeface="+mn-ea"/>
              </a:rPr>
              <a:t>, </a:t>
            </a:r>
            <a:r>
              <a:rPr lang="en-US" sz="1400" dirty="0" err="1">
                <a:latin typeface="Times New Roman" panose="02020603050405020304" charset="0"/>
                <a:cs typeface="Times New Roman" panose="02020603050405020304" charset="0"/>
                <a:sym typeface="+mn-ea"/>
              </a:rPr>
              <a:t>Madhu</a:t>
            </a:r>
            <a:r>
              <a:rPr lang="en-US" sz="1400" dirty="0">
                <a:latin typeface="Times New Roman" panose="02020603050405020304" charset="0"/>
                <a:cs typeface="Times New Roman" panose="02020603050405020304" charset="0"/>
                <a:sym typeface="+mn-ea"/>
              </a:rPr>
              <a:t> S. Nair, and P. </a:t>
            </a:r>
            <a:r>
              <a:rPr lang="en-US" sz="1400" dirty="0" err="1">
                <a:latin typeface="Times New Roman" panose="02020603050405020304" charset="0"/>
                <a:cs typeface="Times New Roman" panose="02020603050405020304" charset="0"/>
                <a:sym typeface="+mn-ea"/>
              </a:rPr>
              <a:t>Punitha</a:t>
            </a:r>
            <a:r>
              <a:rPr lang="en-US" sz="1400" dirty="0">
                <a:latin typeface="Times New Roman" panose="02020603050405020304" charset="0"/>
                <a:cs typeface="Times New Roman" panose="02020603050405020304" charset="0"/>
                <a:sym typeface="+mn-ea"/>
              </a:rPr>
              <a:t>. "Malaria parasite detection from peripheral blood smear images using deep belief networks." IEEE Access 5 (2017): 9099- 9108.</a:t>
            </a:r>
            <a:endParaRPr lang="en-US" sz="1400" dirty="0">
              <a:latin typeface="Times New Roman" panose="02020603050405020304" charset="0"/>
              <a:cs typeface="Times New Roman" panose="02020603050405020304" charset="0"/>
            </a:endParaRPr>
          </a:p>
          <a:p>
            <a:pPr marL="0" indent="0" algn="just">
              <a:buNone/>
            </a:pPr>
            <a:r>
              <a:rPr lang="en-IN" altLang="en-US" sz="1400" dirty="0">
                <a:latin typeface="Times New Roman" panose="02020603050405020304" charset="0"/>
                <a:cs typeface="Times New Roman" panose="02020603050405020304" charset="0"/>
                <a:sym typeface="+mn-ea"/>
              </a:rPr>
              <a:t>[2] </a:t>
            </a:r>
            <a:r>
              <a:rPr lang="en-US" sz="1400" dirty="0" err="1">
                <a:latin typeface="Times New Roman" panose="02020603050405020304" charset="0"/>
                <a:cs typeface="Times New Roman" panose="02020603050405020304" charset="0"/>
                <a:sym typeface="+mn-ea"/>
              </a:rPr>
              <a:t>Mohanty</a:t>
            </a:r>
            <a:r>
              <a:rPr lang="en-US" sz="1400" dirty="0">
                <a:latin typeface="Times New Roman" panose="02020603050405020304" charset="0"/>
                <a:cs typeface="Times New Roman" panose="02020603050405020304" charset="0"/>
                <a:sym typeface="+mn-ea"/>
              </a:rPr>
              <a:t>, </a:t>
            </a:r>
            <a:r>
              <a:rPr lang="en-US" sz="1400" dirty="0" err="1">
                <a:latin typeface="Times New Roman" panose="02020603050405020304" charset="0"/>
                <a:cs typeface="Times New Roman" panose="02020603050405020304" charset="0"/>
                <a:sym typeface="+mn-ea"/>
              </a:rPr>
              <a:t>Itishree</a:t>
            </a:r>
            <a:r>
              <a:rPr lang="en-US" sz="1400" dirty="0">
                <a:latin typeface="Times New Roman" panose="02020603050405020304" charset="0"/>
                <a:cs typeface="Times New Roman" panose="02020603050405020304" charset="0"/>
                <a:sym typeface="+mn-ea"/>
              </a:rPr>
              <a:t>, P. A. </a:t>
            </a:r>
            <a:r>
              <a:rPr lang="en-US" sz="1400" dirty="0" err="1">
                <a:latin typeface="Times New Roman" panose="02020603050405020304" charset="0"/>
                <a:cs typeface="Times New Roman" panose="02020603050405020304" charset="0"/>
                <a:sym typeface="+mn-ea"/>
              </a:rPr>
              <a:t>Pattanaik</a:t>
            </a:r>
            <a:r>
              <a:rPr lang="en-US" sz="1400" dirty="0">
                <a:latin typeface="Times New Roman" panose="02020603050405020304" charset="0"/>
                <a:cs typeface="Times New Roman" panose="02020603050405020304" charset="0"/>
                <a:sym typeface="+mn-ea"/>
              </a:rPr>
              <a:t>, and </a:t>
            </a:r>
            <a:r>
              <a:rPr lang="en-US" sz="1400" dirty="0" err="1">
                <a:latin typeface="Times New Roman" panose="02020603050405020304" charset="0"/>
                <a:cs typeface="Times New Roman" panose="02020603050405020304" charset="0"/>
                <a:sym typeface="+mn-ea"/>
              </a:rPr>
              <a:t>Tripti</a:t>
            </a:r>
            <a:r>
              <a:rPr lang="en-US" sz="1400" dirty="0">
                <a:latin typeface="Times New Roman" panose="02020603050405020304" charset="0"/>
                <a:cs typeface="Times New Roman" panose="02020603050405020304" charset="0"/>
                <a:sym typeface="+mn-ea"/>
              </a:rPr>
              <a:t> </a:t>
            </a:r>
            <a:r>
              <a:rPr lang="en-US" sz="1400" dirty="0" err="1">
                <a:latin typeface="Times New Roman" panose="02020603050405020304" charset="0"/>
                <a:cs typeface="Times New Roman" panose="02020603050405020304" charset="0"/>
                <a:sym typeface="+mn-ea"/>
              </a:rPr>
              <a:t>Swarnkar</a:t>
            </a:r>
            <a:r>
              <a:rPr lang="en-US" sz="1400" dirty="0">
                <a:latin typeface="Times New Roman" panose="02020603050405020304" charset="0"/>
                <a:cs typeface="Times New Roman" panose="02020603050405020304" charset="0"/>
                <a:sym typeface="+mn-ea"/>
              </a:rPr>
              <a:t>. "Automatic Detection of  Malaria Parasites Using Unsupervised Techniques." In International Conference on ISMAC in Computational Vision and Bio-Engineering, pp. 41-49. Springer, Cham, 2018.</a:t>
            </a:r>
            <a:endParaRPr lang="en-US" sz="1400" dirty="0">
              <a:latin typeface="Times New Roman" panose="02020603050405020304" charset="0"/>
              <a:cs typeface="Times New Roman" panose="02020603050405020304" charset="0"/>
            </a:endParaRPr>
          </a:p>
          <a:p>
            <a:pPr marL="0" indent="0" algn="just">
              <a:buNone/>
            </a:pPr>
            <a:r>
              <a:rPr lang="en-IN" altLang="en-US" sz="1400" dirty="0">
                <a:latin typeface="Times New Roman" panose="02020603050405020304" charset="0"/>
                <a:cs typeface="Times New Roman" panose="02020603050405020304" charset="0"/>
                <a:sym typeface="+mn-ea"/>
              </a:rPr>
              <a:t>[3] </a:t>
            </a:r>
            <a:r>
              <a:rPr lang="en-US" sz="1400" dirty="0">
                <a:latin typeface="Times New Roman" panose="02020603050405020304" charset="0"/>
                <a:cs typeface="Times New Roman" panose="02020603050405020304" charset="0"/>
                <a:sym typeface="+mn-ea"/>
              </a:rPr>
              <a:t>T. I. Mohammad, A. A. </a:t>
            </a:r>
            <a:r>
              <a:rPr lang="en-US" sz="1400" dirty="0" err="1">
                <a:latin typeface="Times New Roman" panose="02020603050405020304" charset="0"/>
                <a:cs typeface="Times New Roman" panose="02020603050405020304" charset="0"/>
                <a:sym typeface="+mn-ea"/>
              </a:rPr>
              <a:t>Md</a:t>
            </a:r>
            <a:r>
              <a:rPr lang="en-US" sz="1400" dirty="0">
                <a:latin typeface="Times New Roman" panose="02020603050405020304" charset="0"/>
                <a:cs typeface="Times New Roman" panose="02020603050405020304" charset="0"/>
                <a:sym typeface="+mn-ea"/>
              </a:rPr>
              <a:t>, T. M. Ahmed, and A. </a:t>
            </a:r>
            <a:r>
              <a:rPr lang="en-US" sz="1400" dirty="0" err="1">
                <a:latin typeface="Times New Roman" panose="02020603050405020304" charset="0"/>
                <a:cs typeface="Times New Roman" panose="02020603050405020304" charset="0"/>
                <a:sym typeface="+mn-ea"/>
              </a:rPr>
              <a:t>Khalid,“Abnormality</a:t>
            </a:r>
            <a:r>
              <a:rPr lang="en-US" sz="1400" dirty="0">
                <a:latin typeface="Times New Roman" panose="02020603050405020304" charset="0"/>
                <a:cs typeface="Times New Roman" panose="02020603050405020304" charset="0"/>
                <a:sym typeface="+mn-ea"/>
              </a:rPr>
              <a:t> detection and localization in chest x-rays </a:t>
            </a:r>
            <a:r>
              <a:rPr lang="en-US" sz="1400" dirty="0" err="1">
                <a:latin typeface="Times New Roman" panose="02020603050405020304" charset="0"/>
                <a:cs typeface="Times New Roman" panose="02020603050405020304" charset="0"/>
                <a:sym typeface="+mn-ea"/>
              </a:rPr>
              <a:t>usingdeep</a:t>
            </a:r>
            <a:r>
              <a:rPr lang="en-US" sz="1400" dirty="0">
                <a:latin typeface="Times New Roman" panose="02020603050405020304" charset="0"/>
                <a:cs typeface="Times New Roman" panose="02020603050405020304" charset="0"/>
                <a:sym typeface="+mn-ea"/>
              </a:rPr>
              <a:t> convolutional neural networks,” 2017, http://arxiv.org/abs/1705.09850.</a:t>
            </a:r>
            <a:endParaRPr lang="en-US" sz="1400" dirty="0">
              <a:latin typeface="Times New Roman" panose="02020603050405020304" charset="0"/>
              <a:cs typeface="Times New Roman" panose="02020603050405020304" charset="0"/>
            </a:endParaRPr>
          </a:p>
          <a:p>
            <a:pPr marL="0" indent="0" algn="just">
              <a:buNone/>
            </a:pPr>
            <a:r>
              <a:rPr lang="en-IN" altLang="en-US" sz="1400" dirty="0">
                <a:latin typeface="Times New Roman" panose="02020603050405020304" charset="0"/>
                <a:cs typeface="Times New Roman" panose="02020603050405020304" charset="0"/>
                <a:sym typeface="+mn-ea"/>
              </a:rPr>
              <a:t>[4] </a:t>
            </a:r>
            <a:r>
              <a:rPr lang="en-US" sz="1400" dirty="0">
                <a:latin typeface="Times New Roman" panose="02020603050405020304" charset="0"/>
                <a:cs typeface="Times New Roman" panose="02020603050405020304" charset="0"/>
                <a:sym typeface="+mn-ea"/>
              </a:rPr>
              <a:t>W. </a:t>
            </a:r>
            <a:r>
              <a:rPr lang="en-US" sz="1400" dirty="0" err="1">
                <a:latin typeface="Times New Roman" panose="02020603050405020304" charset="0"/>
                <a:cs typeface="Times New Roman" panose="02020603050405020304" charset="0"/>
                <a:sym typeface="+mn-ea"/>
              </a:rPr>
              <a:t>Xiaosong</a:t>
            </a:r>
            <a:r>
              <a:rPr lang="en-US" sz="1400" dirty="0">
                <a:latin typeface="Times New Roman" panose="02020603050405020304" charset="0"/>
                <a:cs typeface="Times New Roman" panose="02020603050405020304" charset="0"/>
                <a:sym typeface="+mn-ea"/>
              </a:rPr>
              <a:t>, P. </a:t>
            </a:r>
            <a:r>
              <a:rPr lang="en-US" sz="1400" dirty="0" err="1">
                <a:latin typeface="Times New Roman" panose="02020603050405020304" charset="0"/>
                <a:cs typeface="Times New Roman" panose="02020603050405020304" charset="0"/>
                <a:sym typeface="+mn-ea"/>
              </a:rPr>
              <a:t>Yifan</a:t>
            </a:r>
            <a:r>
              <a:rPr lang="en-US" sz="1400" dirty="0">
                <a:latin typeface="Times New Roman" panose="02020603050405020304" charset="0"/>
                <a:cs typeface="Times New Roman" panose="02020603050405020304" charset="0"/>
                <a:sym typeface="+mn-ea"/>
              </a:rPr>
              <a:t>, L. Le, L. </a:t>
            </a:r>
            <a:r>
              <a:rPr lang="en-US" sz="1400" dirty="0" err="1">
                <a:latin typeface="Times New Roman" panose="02020603050405020304" charset="0"/>
                <a:cs typeface="Times New Roman" panose="02020603050405020304" charset="0"/>
                <a:sym typeface="+mn-ea"/>
              </a:rPr>
              <a:t>Zhiyong</a:t>
            </a:r>
            <a:r>
              <a:rPr lang="en-US" sz="1400" dirty="0">
                <a:latin typeface="Times New Roman" panose="02020603050405020304" charset="0"/>
                <a:cs typeface="Times New Roman" panose="02020603050405020304" charset="0"/>
                <a:sym typeface="+mn-ea"/>
              </a:rPr>
              <a:t>, B. </a:t>
            </a:r>
            <a:r>
              <a:rPr lang="en-US" sz="1400" dirty="0" err="1">
                <a:latin typeface="Times New Roman" panose="02020603050405020304" charset="0"/>
                <a:cs typeface="Times New Roman" panose="02020603050405020304" charset="0"/>
                <a:sym typeface="+mn-ea"/>
              </a:rPr>
              <a:t>Mohammadhadi,and</a:t>
            </a:r>
            <a:r>
              <a:rPr lang="en-US" sz="1400" dirty="0">
                <a:latin typeface="Times New Roman" panose="02020603050405020304" charset="0"/>
                <a:cs typeface="Times New Roman" panose="02020603050405020304" charset="0"/>
                <a:sym typeface="+mn-ea"/>
              </a:rPr>
              <a:t> M. S. Ronald, “Chest X-ray8: Hospital-scale chest X-</a:t>
            </a:r>
            <a:r>
              <a:rPr lang="en-US" sz="1400" dirty="0" err="1">
                <a:latin typeface="Times New Roman" panose="02020603050405020304" charset="0"/>
                <a:cs typeface="Times New Roman" panose="02020603050405020304" charset="0"/>
                <a:sym typeface="+mn-ea"/>
              </a:rPr>
              <a:t>raydatabase</a:t>
            </a:r>
            <a:r>
              <a:rPr lang="en-US" sz="1400" dirty="0">
                <a:latin typeface="Times New Roman" panose="02020603050405020304" charset="0"/>
                <a:cs typeface="Times New Roman" panose="02020603050405020304" charset="0"/>
                <a:sym typeface="+mn-ea"/>
              </a:rPr>
              <a:t> and benchmarks on weakly-supervised </a:t>
            </a:r>
            <a:r>
              <a:rPr lang="en-US" sz="1400" dirty="0" err="1">
                <a:latin typeface="Times New Roman" panose="02020603050405020304" charset="0"/>
                <a:cs typeface="Times New Roman" panose="02020603050405020304" charset="0"/>
                <a:sym typeface="+mn-ea"/>
              </a:rPr>
              <a:t>classiﬁcationand</a:t>
            </a:r>
            <a:r>
              <a:rPr lang="en-US" sz="1400" dirty="0">
                <a:latin typeface="Times New Roman" panose="02020603050405020304" charset="0"/>
                <a:cs typeface="Times New Roman" panose="02020603050405020304" charset="0"/>
                <a:sym typeface="+mn-ea"/>
              </a:rPr>
              <a:t> localization of common thorax diseases,” 2017, http://arxiv.org/abs/1705.02315</a:t>
            </a:r>
            <a:endParaRPr lang="en-US" sz="1400" dirty="0">
              <a:latin typeface="Times New Roman" panose="02020603050405020304" charset="0"/>
              <a:cs typeface="Times New Roman" panose="02020603050405020304" charset="0"/>
            </a:endParaRPr>
          </a:p>
          <a:p>
            <a:pPr marL="0" indent="0" algn="just">
              <a:buNone/>
            </a:pPr>
            <a:r>
              <a:rPr lang="en-IN" altLang="en-US" sz="1400" dirty="0">
                <a:latin typeface="Times New Roman" panose="02020603050405020304" charset="0"/>
                <a:cs typeface="Times New Roman" panose="02020603050405020304" charset="0"/>
                <a:sym typeface="+mn-ea"/>
              </a:rPr>
              <a:t>[5] </a:t>
            </a:r>
            <a:r>
              <a:rPr lang="en-US" sz="1400" dirty="0">
                <a:latin typeface="Times New Roman" panose="02020603050405020304" charset="0"/>
                <a:cs typeface="Times New Roman" panose="02020603050405020304" charset="0"/>
                <a:sym typeface="+mn-ea"/>
              </a:rPr>
              <a:t>F.A. </a:t>
            </a:r>
            <a:r>
              <a:rPr lang="en-US" sz="1400" dirty="0" err="1">
                <a:latin typeface="Times New Roman" panose="02020603050405020304" charset="0"/>
                <a:cs typeface="Times New Roman" panose="02020603050405020304" charset="0"/>
                <a:sym typeface="+mn-ea"/>
              </a:rPr>
              <a:t>Spanhol</a:t>
            </a:r>
            <a:r>
              <a:rPr lang="en-US" sz="1400" dirty="0">
                <a:latin typeface="Times New Roman" panose="02020603050405020304" charset="0"/>
                <a:cs typeface="Times New Roman" panose="02020603050405020304" charset="0"/>
                <a:sym typeface="+mn-ea"/>
              </a:rPr>
              <a:t>, L.S. Oliveira, C. </a:t>
            </a:r>
            <a:r>
              <a:rPr lang="en-US" sz="1400" dirty="0" err="1">
                <a:latin typeface="Times New Roman" panose="02020603050405020304" charset="0"/>
                <a:cs typeface="Times New Roman" panose="02020603050405020304" charset="0"/>
                <a:sym typeface="+mn-ea"/>
              </a:rPr>
              <a:t>Petitjean</a:t>
            </a:r>
            <a:r>
              <a:rPr lang="en-US" sz="1400" dirty="0">
                <a:latin typeface="Times New Roman" panose="02020603050405020304" charset="0"/>
                <a:cs typeface="Times New Roman" panose="02020603050405020304" charset="0"/>
                <a:sym typeface="+mn-ea"/>
              </a:rPr>
              <a:t>, L. </a:t>
            </a:r>
            <a:r>
              <a:rPr lang="en-US" sz="1400" dirty="0" err="1">
                <a:latin typeface="Times New Roman" panose="02020603050405020304" charset="0"/>
                <a:cs typeface="Times New Roman" panose="02020603050405020304" charset="0"/>
                <a:sym typeface="+mn-ea"/>
              </a:rPr>
              <a:t>HeutteA</a:t>
            </a:r>
            <a:r>
              <a:rPr lang="en-US" sz="1400" dirty="0">
                <a:latin typeface="Times New Roman" panose="02020603050405020304" charset="0"/>
                <a:cs typeface="Times New Roman" panose="02020603050405020304" charset="0"/>
                <a:sym typeface="+mn-ea"/>
              </a:rPr>
              <a:t> dataset for breast cancer </a:t>
            </a:r>
            <a:r>
              <a:rPr lang="en-US" sz="1400" dirty="0" err="1">
                <a:latin typeface="Times New Roman" panose="02020603050405020304" charset="0"/>
                <a:cs typeface="Times New Roman" panose="02020603050405020304" charset="0"/>
                <a:sym typeface="+mn-ea"/>
              </a:rPr>
              <a:t>histopathological</a:t>
            </a:r>
            <a:r>
              <a:rPr lang="en-US" sz="1400" dirty="0">
                <a:latin typeface="Times New Roman" panose="02020603050405020304" charset="0"/>
                <a:cs typeface="Times New Roman" panose="02020603050405020304" charset="0"/>
                <a:sym typeface="+mn-ea"/>
              </a:rPr>
              <a:t> image classification IEEE Trans Biomed </a:t>
            </a:r>
            <a:r>
              <a:rPr lang="en-US" sz="1400" dirty="0" err="1">
                <a:latin typeface="Times New Roman" panose="02020603050405020304" charset="0"/>
                <a:cs typeface="Times New Roman" panose="02020603050405020304" charset="0"/>
                <a:sym typeface="+mn-ea"/>
              </a:rPr>
              <a:t>Eng</a:t>
            </a:r>
            <a:r>
              <a:rPr lang="en-US" sz="1400" dirty="0">
                <a:latin typeface="Times New Roman" panose="02020603050405020304" charset="0"/>
                <a:cs typeface="Times New Roman" panose="02020603050405020304" charset="0"/>
                <a:sym typeface="+mn-ea"/>
              </a:rPr>
              <a:t>, 63 (7) (2016), pp. 1455-1462, 10.1109/TBME.2015.2496264 https://doi.org/10.1109/TBME.2015.2496264</a:t>
            </a:r>
            <a:endParaRPr lang="en-US" sz="1400" dirty="0">
              <a:latin typeface="Times New Roman" panose="02020603050405020304" charset="0"/>
              <a:cs typeface="Times New Roman" panose="02020603050405020304" charset="0"/>
            </a:endParaRPr>
          </a:p>
          <a:p>
            <a:pPr marL="0" indent="0" algn="just">
              <a:buNone/>
            </a:pPr>
            <a:r>
              <a:rPr lang="en-IN" altLang="en-US" sz="1400" dirty="0">
                <a:latin typeface="Times New Roman" panose="02020603050405020304" charset="0"/>
                <a:cs typeface="Times New Roman" panose="02020603050405020304" charset="0"/>
                <a:sym typeface="+mn-ea"/>
              </a:rPr>
              <a:t>[6] </a:t>
            </a:r>
            <a:r>
              <a:rPr lang="en-US" sz="1400" dirty="0">
                <a:latin typeface="Times New Roman" panose="02020603050405020304" charset="0"/>
                <a:cs typeface="Times New Roman" panose="02020603050405020304" charset="0"/>
                <a:sym typeface="+mn-ea"/>
              </a:rPr>
              <a:t>F.A. </a:t>
            </a:r>
            <a:r>
              <a:rPr lang="en-US" sz="1400" dirty="0" err="1">
                <a:latin typeface="Times New Roman" panose="02020603050405020304" charset="0"/>
                <a:cs typeface="Times New Roman" panose="02020603050405020304" charset="0"/>
                <a:sym typeface="+mn-ea"/>
              </a:rPr>
              <a:t>Spanhol</a:t>
            </a:r>
            <a:r>
              <a:rPr lang="en-US" sz="1400" dirty="0">
                <a:latin typeface="Times New Roman" panose="02020603050405020304" charset="0"/>
                <a:cs typeface="Times New Roman" panose="02020603050405020304" charset="0"/>
                <a:sym typeface="+mn-ea"/>
              </a:rPr>
              <a:t>, L.S. Oliveira, C. </a:t>
            </a:r>
            <a:r>
              <a:rPr lang="en-US" sz="1400" dirty="0" err="1">
                <a:latin typeface="Times New Roman" panose="02020603050405020304" charset="0"/>
                <a:cs typeface="Times New Roman" panose="02020603050405020304" charset="0"/>
                <a:sym typeface="+mn-ea"/>
              </a:rPr>
              <a:t>Petitjean</a:t>
            </a:r>
            <a:r>
              <a:rPr lang="en-US" sz="1400" dirty="0">
                <a:latin typeface="Times New Roman" panose="02020603050405020304" charset="0"/>
                <a:cs typeface="Times New Roman" panose="02020603050405020304" charset="0"/>
                <a:sym typeface="+mn-ea"/>
              </a:rPr>
              <a:t>, L. </a:t>
            </a:r>
            <a:r>
              <a:rPr lang="en-US" sz="1400" dirty="0" err="1">
                <a:latin typeface="Times New Roman" panose="02020603050405020304" charset="0"/>
                <a:cs typeface="Times New Roman" panose="02020603050405020304" charset="0"/>
                <a:sym typeface="+mn-ea"/>
              </a:rPr>
              <a:t>HeutteBreast</a:t>
            </a:r>
            <a:r>
              <a:rPr lang="en-US" sz="1400" dirty="0">
                <a:latin typeface="Times New Roman" panose="02020603050405020304" charset="0"/>
                <a:cs typeface="Times New Roman" panose="02020603050405020304" charset="0"/>
                <a:sym typeface="+mn-ea"/>
              </a:rPr>
              <a:t> cancer </a:t>
            </a:r>
            <a:r>
              <a:rPr lang="en-US" sz="1400" dirty="0" err="1">
                <a:latin typeface="Times New Roman" panose="02020603050405020304" charset="0"/>
                <a:cs typeface="Times New Roman" panose="02020603050405020304" charset="0"/>
                <a:sym typeface="+mn-ea"/>
              </a:rPr>
              <a:t>histopathological</a:t>
            </a:r>
            <a:r>
              <a:rPr lang="en-US" sz="1400" dirty="0">
                <a:latin typeface="Times New Roman" panose="02020603050405020304" charset="0"/>
                <a:cs typeface="Times New Roman" panose="02020603050405020304" charset="0"/>
                <a:sym typeface="+mn-ea"/>
              </a:rPr>
              <a:t> image classification using convolutional neural networks 2016 international joint   conference on neural networks, IJCNN 2016, </a:t>
            </a:r>
            <a:r>
              <a:rPr lang="en-US" sz="1400" dirty="0" err="1">
                <a:latin typeface="Times New Roman" panose="02020603050405020304" charset="0"/>
                <a:cs typeface="Times New Roman" panose="02020603050405020304" charset="0"/>
                <a:sym typeface="+mn-ea"/>
              </a:rPr>
              <a:t>vancouver</a:t>
            </a:r>
            <a:r>
              <a:rPr lang="en-US" sz="1400" dirty="0">
                <a:latin typeface="Times New Roman" panose="02020603050405020304" charset="0"/>
                <a:cs typeface="Times New Roman" panose="02020603050405020304" charset="0"/>
                <a:sym typeface="+mn-ea"/>
              </a:rPr>
              <a:t>, BC, Canada, </a:t>
            </a:r>
            <a:r>
              <a:rPr lang="en-US" sz="1400" dirty="0" err="1">
                <a:latin typeface="Times New Roman" panose="02020603050405020304" charset="0"/>
                <a:cs typeface="Times New Roman" panose="02020603050405020304" charset="0"/>
                <a:sym typeface="+mn-ea"/>
              </a:rPr>
              <a:t>july</a:t>
            </a:r>
            <a:r>
              <a:rPr lang="en-US" sz="1400" dirty="0">
                <a:latin typeface="Times New Roman" panose="02020603050405020304" charset="0"/>
                <a:cs typeface="Times New Roman" panose="02020603050405020304" charset="0"/>
                <a:sym typeface="+mn-ea"/>
              </a:rPr>
              <a:t> 24-29, 2016 (2016), pp. 2560-2567, 10.1109/IJCNN.2016.7727519 https://doi.org/10.1109/IJCNN.2016.7727519</a:t>
            </a:r>
            <a:endParaRPr lang="en-US" sz="1400" dirty="0">
              <a:latin typeface="Times New Roman" panose="02020603050405020304" charset="0"/>
              <a:cs typeface="Times New Roman" panose="02020603050405020304" charset="0"/>
            </a:endParaRPr>
          </a:p>
          <a:p>
            <a:pPr marL="0" indent="0" algn="just">
              <a:buNone/>
            </a:pPr>
            <a:r>
              <a:rPr lang="en-IN" altLang="en-US" sz="1400" dirty="0">
                <a:latin typeface="Times New Roman" panose="02020603050405020304" charset="0"/>
                <a:cs typeface="Times New Roman" panose="02020603050405020304" charset="0"/>
                <a:sym typeface="+mn-ea"/>
              </a:rPr>
              <a:t>[7] </a:t>
            </a:r>
            <a:r>
              <a:rPr lang="en-US" sz="1400" dirty="0">
                <a:latin typeface="Times New Roman" panose="02020603050405020304" charset="0"/>
                <a:cs typeface="Times New Roman" panose="02020603050405020304" charset="0"/>
                <a:sym typeface="+mn-ea"/>
              </a:rPr>
              <a:t>L. Yu, H. Chen, Q. Dou, J. Qin, and P.-A. J. I. t. o. m. </a:t>
            </a:r>
            <a:r>
              <a:rPr lang="en-US" sz="1400" dirty="0" err="1">
                <a:latin typeface="Times New Roman" panose="02020603050405020304" charset="0"/>
                <a:cs typeface="Times New Roman" panose="02020603050405020304" charset="0"/>
                <a:sym typeface="+mn-ea"/>
              </a:rPr>
              <a:t>i</a:t>
            </a:r>
            <a:r>
              <a:rPr lang="en-US" sz="1400" dirty="0">
                <a:latin typeface="Times New Roman" panose="02020603050405020304" charset="0"/>
                <a:cs typeface="Times New Roman" panose="02020603050405020304" charset="0"/>
                <a:sym typeface="+mn-ea"/>
              </a:rPr>
              <a:t>. </a:t>
            </a:r>
            <a:r>
              <a:rPr lang="en-US" sz="1400" dirty="0" err="1">
                <a:latin typeface="Times New Roman" panose="02020603050405020304" charset="0"/>
                <a:cs typeface="Times New Roman" panose="02020603050405020304" charset="0"/>
                <a:sym typeface="+mn-ea"/>
              </a:rPr>
              <a:t>Heng</a:t>
            </a:r>
            <a:r>
              <a:rPr lang="en-US" sz="1400" dirty="0">
                <a:latin typeface="Times New Roman" panose="02020603050405020304" charset="0"/>
                <a:cs typeface="Times New Roman" panose="02020603050405020304" charset="0"/>
                <a:sym typeface="+mn-ea"/>
              </a:rPr>
              <a:t>, "Automated melanoma recognition in </a:t>
            </a:r>
            <a:r>
              <a:rPr lang="en-US" sz="1400" dirty="0" err="1">
                <a:latin typeface="Times New Roman" panose="02020603050405020304" charset="0"/>
                <a:cs typeface="Times New Roman" panose="02020603050405020304" charset="0"/>
                <a:sym typeface="+mn-ea"/>
              </a:rPr>
              <a:t>dermoscopy</a:t>
            </a:r>
            <a:r>
              <a:rPr lang="en-US" sz="1400" dirty="0">
                <a:latin typeface="Times New Roman" panose="02020603050405020304" charset="0"/>
                <a:cs typeface="Times New Roman" panose="02020603050405020304" charset="0"/>
                <a:sym typeface="+mn-ea"/>
              </a:rPr>
              <a:t> images via very deep residual networks," vol. 36, no. 4, pp. 994-1004, 2017.</a:t>
            </a:r>
            <a:endParaRPr lang="en-US" sz="1400" dirty="0">
              <a:latin typeface="Times New Roman" panose="02020603050405020304" charset="0"/>
              <a:cs typeface="Times New Roman" panose="02020603050405020304" charset="0"/>
            </a:endParaRPr>
          </a:p>
          <a:p>
            <a:pPr marL="0" indent="0" algn="just">
              <a:buNone/>
            </a:pPr>
            <a:r>
              <a:rPr lang="en-IN" altLang="en-US" sz="1400" dirty="0">
                <a:latin typeface="Times New Roman" panose="02020603050405020304" charset="0"/>
                <a:cs typeface="Times New Roman" panose="02020603050405020304" charset="0"/>
                <a:sym typeface="+mn-ea"/>
              </a:rPr>
              <a:t>[8] </a:t>
            </a:r>
            <a:r>
              <a:rPr lang="en-US" sz="1400" dirty="0">
                <a:latin typeface="Times New Roman" panose="02020603050405020304" charset="0"/>
                <a:cs typeface="Times New Roman" panose="02020603050405020304" charset="0"/>
                <a:sym typeface="+mn-ea"/>
              </a:rPr>
              <a:t>U.-O. </a:t>
            </a:r>
            <a:r>
              <a:rPr lang="en-US" sz="1400" dirty="0" err="1">
                <a:latin typeface="Times New Roman" panose="02020603050405020304" charset="0"/>
                <a:cs typeface="Times New Roman" panose="02020603050405020304" charset="0"/>
                <a:sym typeface="+mn-ea"/>
              </a:rPr>
              <a:t>Dorj</a:t>
            </a:r>
            <a:r>
              <a:rPr lang="en-US" sz="1400" dirty="0">
                <a:latin typeface="Times New Roman" panose="02020603050405020304" charset="0"/>
                <a:cs typeface="Times New Roman" panose="02020603050405020304" charset="0"/>
                <a:sym typeface="+mn-ea"/>
              </a:rPr>
              <a:t>, K.-K. Lee, J.-Y. Choi, M. J. M. T. Lee, and Applications, "The skin cancer classification using deep convolutional neural network," pp. 1-16, 2018.</a:t>
            </a:r>
            <a:endParaRPr lang="en-US" sz="1400" dirty="0">
              <a:latin typeface="Times New Roman" panose="02020603050405020304" charset="0"/>
              <a:cs typeface="Times New Roman" panose="02020603050405020304" charset="0"/>
              <a:sym typeface="+mn-ea"/>
            </a:endParaRPr>
          </a:p>
          <a:p>
            <a:pPr marL="0" indent="0" algn="just">
              <a:buNone/>
            </a:pPr>
            <a:r>
              <a:rPr lang="en-US" sz="1400" dirty="0">
                <a:latin typeface="Times New Roman" panose="02020603050405020304" charset="0"/>
                <a:cs typeface="Times New Roman" panose="02020603050405020304" charset="0"/>
                <a:sym typeface="+mn-ea"/>
              </a:rPr>
              <a:t>[</a:t>
            </a:r>
            <a:r>
              <a:rPr lang="en-IN" altLang="en-US" sz="1400" dirty="0">
                <a:latin typeface="Times New Roman" panose="02020603050405020304" charset="0"/>
                <a:cs typeface="Times New Roman" panose="02020603050405020304" charset="0"/>
                <a:sym typeface="+mn-ea"/>
              </a:rPr>
              <a:t>9</a:t>
            </a:r>
            <a:r>
              <a:rPr lang="en-US" sz="1400" dirty="0">
                <a:latin typeface="Times New Roman" panose="02020603050405020304" charset="0"/>
                <a:cs typeface="Times New Roman" panose="02020603050405020304" charset="0"/>
                <a:sym typeface="+mn-ea"/>
              </a:rPr>
              <a:t>] www.kaggle.com - The world's largest data science community </a:t>
            </a:r>
            <a:endParaRPr lang="en-US" sz="1400" dirty="0">
              <a:latin typeface="Times New Roman" panose="02020603050405020304" charset="0"/>
              <a:cs typeface="Times New Roman" panose="02020603050405020304" charset="0"/>
              <a:sym typeface="+mn-ea"/>
            </a:endParaRPr>
          </a:p>
          <a:p>
            <a:pPr marL="0" indent="0" algn="just">
              <a:buNone/>
            </a:pPr>
            <a:r>
              <a:rPr lang="en-US" sz="1400" dirty="0">
                <a:latin typeface="Times New Roman" panose="02020603050405020304" charset="0"/>
                <a:cs typeface="Times New Roman" panose="02020603050405020304" charset="0"/>
                <a:sym typeface="+mn-ea"/>
              </a:rPr>
              <a:t>[</a:t>
            </a:r>
            <a:r>
              <a:rPr lang="en-IN" altLang="en-US" sz="1400" dirty="0">
                <a:latin typeface="Times New Roman" panose="02020603050405020304" charset="0"/>
                <a:cs typeface="Times New Roman" panose="02020603050405020304" charset="0"/>
                <a:sym typeface="+mn-ea"/>
              </a:rPr>
              <a:t>10</a:t>
            </a:r>
            <a:r>
              <a:rPr lang="en-US" sz="1400" dirty="0">
                <a:latin typeface="Times New Roman" panose="02020603050405020304" charset="0"/>
                <a:cs typeface="Times New Roman" panose="02020603050405020304" charset="0"/>
                <a:sym typeface="+mn-ea"/>
              </a:rPr>
              <a:t>] www.tensorflow.org - open-source machine-learning platform</a:t>
            </a:r>
            <a:endParaRPr lang="en-US" sz="1400" dirty="0">
              <a:latin typeface="Times New Roman" panose="02020603050405020304" charset="0"/>
              <a:cs typeface="Times New Roman" panose="02020603050405020304" charset="0"/>
            </a:endParaRPr>
          </a:p>
        </p:txBody>
      </p:sp>
      <p:sp>
        <p:nvSpPr>
          <p:cNvPr id="6" name="Rectangles 5"/>
          <p:cNvSpPr/>
          <p:nvPr/>
        </p:nvSpPr>
        <p:spPr>
          <a:xfrm>
            <a:off x="5080" y="6406515"/>
            <a:ext cx="12181840" cy="399415"/>
          </a:xfrm>
          <a:prstGeom prst="rect">
            <a:avLst/>
          </a:prstGeom>
          <a:solidFill>
            <a:schemeClr val="accent6">
              <a:lumMod val="75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s 3"/>
          <p:cNvSpPr/>
          <p:nvPr/>
        </p:nvSpPr>
        <p:spPr>
          <a:xfrm>
            <a:off x="5080" y="-12700"/>
            <a:ext cx="12202160" cy="1097280"/>
          </a:xfrm>
          <a:prstGeom prst="rect">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Box 1"/>
          <p:cNvSpPr txBox="1"/>
          <p:nvPr/>
        </p:nvSpPr>
        <p:spPr>
          <a:xfrm>
            <a:off x="242569" y="214313"/>
            <a:ext cx="5021580" cy="645160"/>
          </a:xfrm>
          <a:prstGeom prst="rect">
            <a:avLst/>
          </a:prstGeom>
          <a:noFill/>
        </p:spPr>
        <p:txBody>
          <a:bodyPr wrap="square" rtlCol="0">
            <a:spAutoFit/>
          </a:bodyPr>
          <a:lstStyle/>
          <a:p>
            <a:r>
              <a:rPr lang="en-IN" altLang="en-US" sz="3600" dirty="0">
                <a:solidFill>
                  <a:schemeClr val="bg1"/>
                </a:solidFill>
                <a:latin typeface="Times New Roman" panose="02020603050405020304" charset="0"/>
                <a:cs typeface="Times New Roman" panose="02020603050405020304" charset="0"/>
              </a:rPr>
              <a:t>References</a:t>
            </a:r>
            <a:endParaRPr lang="en-IN" altLang="en-US" sz="3600" dirty="0">
              <a:solidFill>
                <a:schemeClr val="bg1"/>
              </a:solidFill>
              <a:latin typeface="Times New Roman" panose="02020603050405020304" charset="0"/>
              <a:cs typeface="Times New Roman" panose="02020603050405020304" charset="0"/>
            </a:endParaRPr>
          </a:p>
        </p:txBody>
      </p:sp>
      <p:sp>
        <p:nvSpPr>
          <p:cNvPr id="3" name="Date Placeholder 2"/>
          <p:cNvSpPr>
            <a:spLocks noGrp="1"/>
          </p:cNvSpPr>
          <p:nvPr>
            <p:ph type="dt" sz="half" idx="10"/>
          </p:nvPr>
        </p:nvSpPr>
        <p:spPr/>
        <p:txBody>
          <a:bodyPr/>
          <a:lstStyle/>
          <a:p>
            <a:fld id="{2CBF1410-C0CA-489F-935C-D87B9A5B7CF6}" type="datetime1">
              <a:rPr lang="en-US" smtClean="0"/>
            </a:fld>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5">
            <a:lumMod val="50000"/>
            <a:alpha val="87000"/>
          </a:schemeClr>
        </a:solidFill>
        <a:effectLst/>
      </p:bgPr>
    </p:bg>
    <p:spTree>
      <p:nvGrpSpPr>
        <p:cNvPr id="1" name=""/>
        <p:cNvGrpSpPr/>
        <p:nvPr/>
      </p:nvGrpSpPr>
      <p:grpSpPr>
        <a:xfrm>
          <a:off x="0" y="0"/>
          <a:ext cx="0" cy="0"/>
          <a:chOff x="0" y="0"/>
          <a:chExt cx="0" cy="0"/>
        </a:xfrm>
      </p:grpSpPr>
      <p:sp>
        <p:nvSpPr>
          <p:cNvPr id="4" name="Rectangles 3"/>
          <p:cNvSpPr/>
          <p:nvPr/>
        </p:nvSpPr>
        <p:spPr>
          <a:xfrm>
            <a:off x="9525" y="1270"/>
            <a:ext cx="12202160" cy="1871345"/>
          </a:xfrm>
          <a:prstGeom prst="rect">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5080" y="6311265"/>
            <a:ext cx="12190095" cy="541020"/>
            <a:chOff x="8" y="9939"/>
            <a:chExt cx="19197" cy="852"/>
          </a:xfrm>
        </p:grpSpPr>
        <p:sp>
          <p:nvSpPr>
            <p:cNvPr id="6" name="Rectangles 5"/>
            <p:cNvSpPr/>
            <p:nvPr/>
          </p:nvSpPr>
          <p:spPr>
            <a:xfrm>
              <a:off x="8" y="9939"/>
              <a:ext cx="19184" cy="629"/>
            </a:xfrm>
            <a:prstGeom prst="rect">
              <a:avLst/>
            </a:prstGeom>
            <a:solidFill>
              <a:schemeClr val="accent6">
                <a:lumMod val="75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s 4"/>
            <p:cNvSpPr/>
            <p:nvPr/>
          </p:nvSpPr>
          <p:spPr>
            <a:xfrm>
              <a:off x="21" y="10163"/>
              <a:ext cx="19184" cy="629"/>
            </a:xfrm>
            <a:prstGeom prst="rect">
              <a:avLst/>
            </a:prstGeom>
            <a:solidFill>
              <a:srgbClr val="6CA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Box 2"/>
          <p:cNvSpPr txBox="1"/>
          <p:nvPr/>
        </p:nvSpPr>
        <p:spPr>
          <a:xfrm>
            <a:off x="2453005" y="2875280"/>
            <a:ext cx="7315200" cy="1106805"/>
          </a:xfrm>
          <a:prstGeom prst="rect">
            <a:avLst/>
          </a:prstGeom>
          <a:noFill/>
        </p:spPr>
        <p:txBody>
          <a:bodyPr wrap="square" rtlCol="0">
            <a:spAutoFit/>
          </a:bodyPr>
          <a:lstStyle/>
          <a:p>
            <a:pPr algn="ctr"/>
            <a:r>
              <a:rPr lang="en-IN" altLang="en-US" sz="6600" b="1">
                <a:solidFill>
                  <a:schemeClr val="bg1"/>
                </a:solidFill>
                <a:latin typeface="Times New Roman" panose="02020603050405020304" charset="0"/>
                <a:cs typeface="Times New Roman" panose="02020603050405020304" charset="0"/>
              </a:rPr>
              <a:t>Thank You!</a:t>
            </a:r>
            <a:endParaRPr lang="en-IN" altLang="en-US" sz="6600" b="1">
              <a:solidFill>
                <a:schemeClr val="bg1"/>
              </a:solidFill>
              <a:latin typeface="Times New Roman" panose="02020603050405020304" charset="0"/>
              <a:cs typeface="Times New Roman" panose="02020603050405020304" charset="0"/>
            </a:endParaRPr>
          </a:p>
        </p:txBody>
      </p:sp>
      <p:sp>
        <p:nvSpPr>
          <p:cNvPr id="7" name="Date Placeholder 6"/>
          <p:cNvSpPr>
            <a:spLocks noGrp="1"/>
          </p:cNvSpPr>
          <p:nvPr>
            <p:ph type="dt" sz="half" idx="10"/>
          </p:nvPr>
        </p:nvSpPr>
        <p:spPr/>
        <p:txBody>
          <a:bodyPr/>
          <a:lstStyle/>
          <a:p>
            <a:fld id="{51D4244F-E064-4034-840E-63EDFF8A8334}" type="datetime1">
              <a:rPr lang="en-US" smtClean="0"/>
            </a:fld>
            <a:endParaRPr lang="en-US"/>
          </a:p>
        </p:txBody>
      </p:sp>
      <p:sp>
        <p:nvSpPr>
          <p:cNvPr id="8" name="Slide Number Placeholder 7"/>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s 5"/>
          <p:cNvSpPr/>
          <p:nvPr/>
        </p:nvSpPr>
        <p:spPr>
          <a:xfrm>
            <a:off x="5080" y="6406515"/>
            <a:ext cx="12181840" cy="399415"/>
          </a:xfrm>
          <a:prstGeom prst="rect">
            <a:avLst/>
          </a:prstGeom>
          <a:solidFill>
            <a:schemeClr val="accent6">
              <a:lumMod val="75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s 3"/>
          <p:cNvSpPr/>
          <p:nvPr/>
        </p:nvSpPr>
        <p:spPr>
          <a:xfrm>
            <a:off x="9525" y="1270"/>
            <a:ext cx="12202160" cy="1097280"/>
          </a:xfrm>
          <a:prstGeom prst="rect">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Box 1"/>
          <p:cNvSpPr txBox="1"/>
          <p:nvPr/>
        </p:nvSpPr>
        <p:spPr>
          <a:xfrm>
            <a:off x="3510280" y="210820"/>
            <a:ext cx="5100320" cy="645160"/>
          </a:xfrm>
          <a:prstGeom prst="rect">
            <a:avLst/>
          </a:prstGeom>
          <a:noFill/>
        </p:spPr>
        <p:txBody>
          <a:bodyPr wrap="square" rtlCol="0">
            <a:spAutoFit/>
          </a:bodyPr>
          <a:lstStyle/>
          <a:p>
            <a:pPr algn="ctr"/>
            <a:r>
              <a:rPr lang="en-IN" altLang="en-US" sz="3600" dirty="0">
                <a:solidFill>
                  <a:schemeClr val="bg1"/>
                </a:solidFill>
                <a:latin typeface="Times New Roman" panose="02020603050405020304" charset="0"/>
                <a:cs typeface="Times New Roman" panose="02020603050405020304" charset="0"/>
              </a:rPr>
              <a:t>About the Diseases </a:t>
            </a:r>
            <a:endParaRPr lang="en-IN" altLang="en-US" sz="3600" dirty="0">
              <a:solidFill>
                <a:schemeClr val="bg1"/>
              </a:solidFill>
              <a:latin typeface="Times New Roman" panose="02020603050405020304" charset="0"/>
              <a:cs typeface="Times New Roman" panose="02020603050405020304" charset="0"/>
            </a:endParaRPr>
          </a:p>
        </p:txBody>
      </p:sp>
      <p:sp>
        <p:nvSpPr>
          <p:cNvPr id="5" name="Text Box 4"/>
          <p:cNvSpPr txBox="1"/>
          <p:nvPr/>
        </p:nvSpPr>
        <p:spPr>
          <a:xfrm>
            <a:off x="460432" y="1645597"/>
            <a:ext cx="11300346" cy="3724096"/>
          </a:xfrm>
          <a:prstGeom prst="rect">
            <a:avLst/>
          </a:prstGeom>
          <a:noFill/>
        </p:spPr>
        <p:txBody>
          <a:bodyPr wrap="square" rtlCol="0">
            <a:spAutoFit/>
          </a:bodyPr>
          <a:lstStyle/>
          <a:p>
            <a:pPr indent="0" algn="ctr">
              <a:buFont typeface="Arial" panose="020B0604020202020204" pitchFamily="34" charset="0"/>
              <a:buNone/>
            </a:pPr>
            <a:r>
              <a:rPr lang="en-IN" altLang="en-US" sz="2600" b="1" dirty="0">
                <a:latin typeface="Times New Roman" panose="02020603050405020304" charset="0"/>
                <a:cs typeface="Times New Roman" panose="02020603050405020304" charset="0"/>
                <a:sym typeface="+mn-ea"/>
              </a:rPr>
              <a:t>Malaria</a:t>
            </a:r>
            <a:endParaRPr lang="en-IN" altLang="en-US" dirty="0">
              <a:sym typeface="+mn-ea"/>
            </a:endParaRPr>
          </a:p>
          <a:p>
            <a:pPr indent="0" algn="just">
              <a:buFont typeface="Arial" panose="020B0604020202020204" pitchFamily="34" charset="0"/>
              <a:buChar char="•"/>
            </a:pPr>
            <a:endParaRPr lang="en-IN" altLang="en-US" dirty="0">
              <a:sym typeface="+mn-ea"/>
            </a:endParaRPr>
          </a:p>
          <a:p>
            <a:pPr indent="0" algn="just">
              <a:buFont typeface="Arial" panose="020B0604020202020204" pitchFamily="34" charset="0"/>
              <a:buChar char="•"/>
            </a:pPr>
            <a:r>
              <a:rPr lang="en-IN" altLang="en-US" sz="2400" dirty="0" smtClean="0">
                <a:latin typeface="Times New Roman" panose="02020603050405020304" charset="0"/>
                <a:cs typeface="Times New Roman" panose="02020603050405020304" charset="0"/>
                <a:sym typeface="+mn-ea"/>
              </a:rPr>
              <a:t> Malaria </a:t>
            </a:r>
            <a:r>
              <a:rPr lang="en-IN" altLang="en-US" sz="2400" dirty="0">
                <a:latin typeface="Times New Roman" panose="02020603050405020304" charset="0"/>
                <a:cs typeface="Times New Roman" panose="02020603050405020304" charset="0"/>
                <a:sym typeface="+mn-ea"/>
              </a:rPr>
              <a:t>is a deadly, infectious mosquito-borne disease caused by Plasmodium parasites. These parasites are transmitted by the bites of infected female Anopheles mosquitoes.</a:t>
            </a:r>
            <a:endParaRPr lang="en-IN" altLang="en-US" sz="2400" dirty="0">
              <a:latin typeface="Times New Roman" panose="02020603050405020304" charset="0"/>
              <a:cs typeface="Times New Roman" panose="02020603050405020304" charset="0"/>
              <a:sym typeface="+mn-ea"/>
            </a:endParaRPr>
          </a:p>
          <a:p>
            <a:pPr indent="0" algn="just">
              <a:buFont typeface="Arial" panose="020B0604020202020204" pitchFamily="34" charset="0"/>
              <a:buChar char="•"/>
            </a:pPr>
            <a:endParaRPr lang="en-IN" altLang="en-US" sz="2400" dirty="0">
              <a:latin typeface="Times New Roman" panose="02020603050405020304" charset="0"/>
              <a:cs typeface="Times New Roman" panose="02020603050405020304" charset="0"/>
            </a:endParaRPr>
          </a:p>
          <a:p>
            <a:pPr indent="0" algn="just">
              <a:buFont typeface="Arial" panose="020B0604020202020204" pitchFamily="34" charset="0"/>
              <a:buChar char="•"/>
            </a:pPr>
            <a:r>
              <a:rPr lang="en-IN" altLang="en-US" sz="2400" dirty="0">
                <a:latin typeface="Times New Roman" panose="02020603050405020304" charset="0"/>
                <a:cs typeface="Times New Roman" panose="02020603050405020304" charset="0"/>
                <a:sym typeface="+mn-ea"/>
              </a:rPr>
              <a:t> </a:t>
            </a:r>
            <a:r>
              <a:rPr lang="en-IN" altLang="en-US" sz="2400" dirty="0" smtClean="0">
                <a:latin typeface="Times New Roman" panose="02020603050405020304" charset="0"/>
                <a:cs typeface="Times New Roman" panose="02020603050405020304" charset="0"/>
                <a:sym typeface="+mn-ea"/>
              </a:rPr>
              <a:t>A </a:t>
            </a:r>
            <a:r>
              <a:rPr lang="en-IN" altLang="en-US" sz="2400" dirty="0" smtClean="0">
                <a:latin typeface="Times New Roman" panose="02020603050405020304" charset="0"/>
                <a:cs typeface="Times New Roman" panose="02020603050405020304" charset="0"/>
                <a:sym typeface="+mn-ea"/>
              </a:rPr>
              <a:t>pre-trained </a:t>
            </a:r>
            <a:r>
              <a:rPr lang="en-IN" altLang="en-US" sz="2400" dirty="0">
                <a:latin typeface="Times New Roman" panose="02020603050405020304" charset="0"/>
                <a:cs typeface="Times New Roman" panose="02020603050405020304" charset="0"/>
                <a:sym typeface="+mn-ea"/>
              </a:rPr>
              <a:t>convolutional neural </a:t>
            </a:r>
            <a:r>
              <a:rPr lang="en-IN" altLang="en-US" sz="2400" dirty="0" smtClean="0">
                <a:latin typeface="Times New Roman" panose="02020603050405020304" charset="0"/>
                <a:cs typeface="Times New Roman" panose="02020603050405020304" charset="0"/>
                <a:sym typeface="+mn-ea"/>
              </a:rPr>
              <a:t>network has been used </a:t>
            </a:r>
            <a:r>
              <a:rPr lang="en-IN" altLang="en-US" sz="2400" dirty="0">
                <a:latin typeface="Times New Roman" panose="02020603050405020304" charset="0"/>
                <a:cs typeface="Times New Roman" panose="02020603050405020304" charset="0"/>
                <a:sym typeface="+mn-ea"/>
              </a:rPr>
              <a:t>as feature extractors toward improved malaria parasite detection in thin blood smear images.</a:t>
            </a:r>
            <a:endParaRPr lang="en-IN" altLang="en-US" sz="2400" dirty="0">
              <a:latin typeface="Times New Roman" panose="02020603050405020304" charset="0"/>
              <a:cs typeface="Times New Roman" panose="02020603050405020304" charset="0"/>
              <a:sym typeface="+mn-ea"/>
            </a:endParaRPr>
          </a:p>
          <a:p>
            <a:pPr indent="0" algn="just">
              <a:buFont typeface="Arial" panose="020B0604020202020204" pitchFamily="34" charset="0"/>
              <a:buChar char="•"/>
            </a:pPr>
            <a:endParaRPr lang="en-IN" altLang="en-US" sz="2400" dirty="0">
              <a:latin typeface="Times New Roman" panose="02020603050405020304" charset="0"/>
              <a:cs typeface="Times New Roman" panose="02020603050405020304" charset="0"/>
            </a:endParaRPr>
          </a:p>
          <a:p>
            <a:pPr indent="0" algn="just">
              <a:buFont typeface="Arial" panose="020B0604020202020204" pitchFamily="34" charset="0"/>
              <a:buChar char="•"/>
            </a:pPr>
            <a:r>
              <a:rPr lang="en-IN" altLang="en-US" sz="2400" dirty="0" smtClean="0">
                <a:latin typeface="Times New Roman" panose="02020603050405020304" charset="0"/>
                <a:cs typeface="Times New Roman" panose="02020603050405020304" charset="0"/>
                <a:sym typeface="+mn-ea"/>
              </a:rPr>
              <a:t> A</a:t>
            </a:r>
            <a:r>
              <a:rPr lang="en-IN" altLang="en-US" sz="2400" dirty="0" smtClean="0">
                <a:latin typeface="Times New Roman" panose="02020603050405020304" charset="0"/>
                <a:cs typeface="Times New Roman" panose="02020603050405020304" charset="0"/>
                <a:sym typeface="+mn-ea"/>
              </a:rPr>
              <a:t>n </a:t>
            </a:r>
            <a:r>
              <a:rPr lang="en-IN" altLang="en-US" sz="2400" dirty="0">
                <a:latin typeface="Times New Roman" panose="02020603050405020304" charset="0"/>
                <a:cs typeface="Times New Roman" panose="02020603050405020304" charset="0"/>
                <a:sym typeface="+mn-ea"/>
              </a:rPr>
              <a:t>automated </a:t>
            </a:r>
            <a:r>
              <a:rPr lang="en-IN" altLang="en-US" sz="2400" dirty="0" smtClean="0">
                <a:latin typeface="Times New Roman" panose="02020603050405020304" charset="0"/>
                <a:cs typeface="Times New Roman" panose="02020603050405020304" charset="0"/>
                <a:sym typeface="+mn-ea"/>
              </a:rPr>
              <a:t>process has been </a:t>
            </a:r>
            <a:r>
              <a:rPr lang="en-IN" altLang="en-US" sz="2400" dirty="0">
                <a:latin typeface="Times New Roman" panose="02020603050405020304" charset="0"/>
                <a:cs typeface="Times New Roman" panose="02020603050405020304" charset="0"/>
                <a:sym typeface="+mn-ea"/>
              </a:rPr>
              <a:t>put forward </a:t>
            </a:r>
            <a:r>
              <a:rPr lang="en-IN" altLang="en-US" sz="2400" dirty="0">
                <a:latin typeface="Times New Roman" panose="02020603050405020304" charset="0"/>
                <a:cs typeface="Times New Roman" panose="02020603050405020304" charset="0"/>
                <a:sym typeface="+mn-ea"/>
              </a:rPr>
              <a:t>that recognizes both the tasks of malaria parasite segmentation as well as classification.</a:t>
            </a:r>
            <a:endParaRPr lang="en-US" sz="2400" dirty="0">
              <a:latin typeface="Times New Roman" panose="02020603050405020304" charset="0"/>
              <a:cs typeface="Times New Roman" panose="02020603050405020304" charset="0"/>
            </a:endParaRPr>
          </a:p>
        </p:txBody>
      </p:sp>
      <p:sp>
        <p:nvSpPr>
          <p:cNvPr id="3" name="Date Placeholder 2"/>
          <p:cNvSpPr>
            <a:spLocks noGrp="1"/>
          </p:cNvSpPr>
          <p:nvPr>
            <p:ph type="dt" sz="half" idx="10"/>
          </p:nvPr>
        </p:nvSpPr>
        <p:spPr/>
        <p:txBody>
          <a:bodyPr/>
          <a:lstStyle/>
          <a:p>
            <a:fld id="{0F7452AF-4EB4-4871-B0DA-0E50AAADB526}" type="datetime1">
              <a:rPr lang="en-US" smtClean="0"/>
            </a:fld>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s 5"/>
          <p:cNvSpPr/>
          <p:nvPr/>
        </p:nvSpPr>
        <p:spPr>
          <a:xfrm>
            <a:off x="5080" y="6406515"/>
            <a:ext cx="12181840" cy="399415"/>
          </a:xfrm>
          <a:prstGeom prst="rect">
            <a:avLst/>
          </a:prstGeom>
          <a:solidFill>
            <a:schemeClr val="accent6">
              <a:lumMod val="75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s 3"/>
          <p:cNvSpPr/>
          <p:nvPr/>
        </p:nvSpPr>
        <p:spPr>
          <a:xfrm>
            <a:off x="9525" y="1270"/>
            <a:ext cx="12202160" cy="1097280"/>
          </a:xfrm>
          <a:prstGeom prst="rect">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Box 1"/>
          <p:cNvSpPr txBox="1"/>
          <p:nvPr/>
        </p:nvSpPr>
        <p:spPr>
          <a:xfrm>
            <a:off x="478790" y="241935"/>
            <a:ext cx="5100320" cy="645160"/>
          </a:xfrm>
          <a:prstGeom prst="rect">
            <a:avLst/>
          </a:prstGeom>
          <a:noFill/>
        </p:spPr>
        <p:txBody>
          <a:bodyPr wrap="square" rtlCol="0">
            <a:spAutoFit/>
          </a:bodyPr>
          <a:lstStyle/>
          <a:p>
            <a:r>
              <a:rPr lang="en-IN" altLang="en-US" sz="3600">
                <a:solidFill>
                  <a:schemeClr val="bg1"/>
                </a:solidFill>
                <a:latin typeface="Times New Roman" panose="02020603050405020304" charset="0"/>
                <a:cs typeface="Times New Roman" panose="02020603050405020304" charset="0"/>
              </a:rPr>
              <a:t>Contd.. </a:t>
            </a:r>
            <a:endParaRPr lang="en-IN" altLang="en-US" sz="3600">
              <a:solidFill>
                <a:schemeClr val="bg1"/>
              </a:solidFill>
              <a:latin typeface="Times New Roman" panose="02020603050405020304" charset="0"/>
              <a:cs typeface="Times New Roman" panose="02020603050405020304" charset="0"/>
            </a:endParaRPr>
          </a:p>
        </p:txBody>
      </p:sp>
      <p:sp>
        <p:nvSpPr>
          <p:cNvPr id="5" name="Text Box 4"/>
          <p:cNvSpPr txBox="1"/>
          <p:nvPr/>
        </p:nvSpPr>
        <p:spPr>
          <a:xfrm>
            <a:off x="651500" y="1655654"/>
            <a:ext cx="10918209" cy="4093428"/>
          </a:xfrm>
          <a:prstGeom prst="rect">
            <a:avLst/>
          </a:prstGeom>
          <a:noFill/>
        </p:spPr>
        <p:txBody>
          <a:bodyPr wrap="square" rtlCol="0">
            <a:spAutoFit/>
          </a:bodyPr>
          <a:lstStyle/>
          <a:p>
            <a:pPr indent="0" algn="ctr">
              <a:buFont typeface="Arial" panose="020B0604020202020204" pitchFamily="34" charset="0"/>
              <a:buNone/>
            </a:pPr>
            <a:r>
              <a:rPr lang="en-IN" altLang="en-US" sz="2600" b="1" dirty="0">
                <a:latin typeface="Times New Roman" panose="02020603050405020304" charset="0"/>
                <a:cs typeface="Times New Roman" panose="02020603050405020304" charset="0"/>
                <a:sym typeface="+mn-ea"/>
              </a:rPr>
              <a:t>Pneumonia</a:t>
            </a:r>
            <a:endParaRPr lang="en-IN" altLang="en-US" dirty="0">
              <a:sym typeface="+mn-ea"/>
            </a:endParaRPr>
          </a:p>
          <a:p>
            <a:pPr>
              <a:buFont typeface="Arial" panose="020B0604020202020204" pitchFamily="34" charset="0"/>
              <a:buChar char="•"/>
            </a:pPr>
            <a:endParaRPr lang="en-IN" altLang="en-US" dirty="0">
              <a:sym typeface="+mn-ea"/>
            </a:endParaRPr>
          </a:p>
          <a:p>
            <a:pPr algn="just">
              <a:buFont typeface="Arial" panose="020B0604020202020204" pitchFamily="34" charset="0"/>
              <a:buChar char="•"/>
            </a:pPr>
            <a:r>
              <a:rPr lang="en-US" sz="2400" dirty="0" smtClean="0">
                <a:latin typeface="Times New Roman" panose="02020603050405020304" charset="0"/>
                <a:cs typeface="Times New Roman" panose="02020603050405020304" charset="0"/>
                <a:sym typeface="+mn-ea"/>
              </a:rPr>
              <a:t> Pneumonia </a:t>
            </a:r>
            <a:r>
              <a:rPr lang="en-US" sz="2400" dirty="0">
                <a:latin typeface="Times New Roman" panose="02020603050405020304" charset="0"/>
                <a:cs typeface="Times New Roman" panose="02020603050405020304" charset="0"/>
                <a:sym typeface="+mn-ea"/>
              </a:rPr>
              <a:t>is an infection in one or both lungs. Bacteria, viruses, and fungi </a:t>
            </a:r>
            <a:r>
              <a:rPr lang="en-US" sz="2400" dirty="0" smtClean="0">
                <a:latin typeface="Times New Roman" panose="02020603050405020304" charset="0"/>
                <a:cs typeface="Times New Roman" panose="02020603050405020304" charset="0"/>
                <a:sym typeface="+mn-ea"/>
              </a:rPr>
              <a:t>causes </a:t>
            </a:r>
            <a:r>
              <a:rPr lang="en-US" sz="2400" dirty="0">
                <a:latin typeface="Times New Roman" panose="02020603050405020304" charset="0"/>
                <a:cs typeface="Times New Roman" panose="02020603050405020304" charset="0"/>
                <a:sym typeface="+mn-ea"/>
              </a:rPr>
              <a:t>it. The infection causes inflammation in the air sacs in </a:t>
            </a:r>
            <a:r>
              <a:rPr lang="en-US" sz="2400" dirty="0" smtClean="0">
                <a:latin typeface="Times New Roman" panose="02020603050405020304" charset="0"/>
                <a:cs typeface="Times New Roman" panose="02020603050405020304" charset="0"/>
                <a:sym typeface="+mn-ea"/>
              </a:rPr>
              <a:t>the</a:t>
            </a:r>
            <a:r>
              <a:rPr lang="en-US" sz="2400" dirty="0" smtClean="0">
                <a:latin typeface="Times New Roman" panose="02020603050405020304" charset="0"/>
                <a:cs typeface="Times New Roman" panose="02020603050405020304" charset="0"/>
                <a:sym typeface="+mn-ea"/>
              </a:rPr>
              <a:t> </a:t>
            </a:r>
            <a:r>
              <a:rPr lang="en-US" sz="2400" dirty="0">
                <a:latin typeface="Times New Roman" panose="02020603050405020304" charset="0"/>
                <a:cs typeface="Times New Roman" panose="02020603050405020304" charset="0"/>
                <a:sym typeface="+mn-ea"/>
              </a:rPr>
              <a:t>lungs, which are called alveoli</a:t>
            </a:r>
            <a:r>
              <a:rPr lang="en-IN" altLang="en-US" sz="2400" dirty="0">
                <a:latin typeface="Times New Roman" panose="02020603050405020304" charset="0"/>
                <a:cs typeface="Times New Roman" panose="02020603050405020304" charset="0"/>
                <a:sym typeface="+mn-ea"/>
              </a:rPr>
              <a:t>.</a:t>
            </a:r>
            <a:endParaRPr lang="en-IN" altLang="en-US" sz="2400" dirty="0">
              <a:latin typeface="Times New Roman" panose="02020603050405020304" charset="0"/>
              <a:cs typeface="Times New Roman" panose="02020603050405020304" charset="0"/>
              <a:sym typeface="+mn-ea"/>
            </a:endParaRPr>
          </a:p>
          <a:p>
            <a:pPr algn="just">
              <a:buFont typeface="Arial" panose="020B0604020202020204" pitchFamily="34" charset="0"/>
              <a:buChar char="•"/>
            </a:pPr>
            <a:endParaRPr lang="en-IN" altLang="en-US" sz="2400" dirty="0">
              <a:latin typeface="Times New Roman" panose="02020603050405020304" charset="0"/>
              <a:cs typeface="Times New Roman" panose="02020603050405020304" charset="0"/>
            </a:endParaRPr>
          </a:p>
          <a:p>
            <a:pPr algn="just">
              <a:buFont typeface="Arial" panose="020B0604020202020204" pitchFamily="34" charset="0"/>
              <a:buChar char="•"/>
            </a:pPr>
            <a:r>
              <a:rPr lang="en-IN" altLang="en-US" sz="2400" dirty="0">
                <a:latin typeface="Times New Roman" panose="02020603050405020304" charset="0"/>
                <a:cs typeface="Times New Roman" panose="02020603050405020304" charset="0"/>
                <a:sym typeface="+mn-ea"/>
              </a:rPr>
              <a:t> This  work mainly proposes a convolutional neural </a:t>
            </a:r>
            <a:r>
              <a:rPr lang="en-IN" altLang="en-US" sz="2400" dirty="0" smtClean="0">
                <a:latin typeface="Times New Roman" panose="02020603050405020304" charset="0"/>
                <a:cs typeface="Times New Roman" panose="02020603050405020304" charset="0"/>
                <a:sym typeface="+mn-ea"/>
              </a:rPr>
              <a:t>network</a:t>
            </a:r>
            <a:r>
              <a:rPr lang="en-IN" altLang="en-US" sz="2400" dirty="0" smtClean="0">
                <a:latin typeface="Times New Roman" panose="02020603050405020304" charset="0"/>
                <a:cs typeface="Times New Roman" panose="02020603050405020304" charset="0"/>
                <a:sym typeface="+mn-ea"/>
              </a:rPr>
              <a:t> </a:t>
            </a:r>
            <a:r>
              <a:rPr lang="en-IN" altLang="en-US" sz="2400" dirty="0">
                <a:latin typeface="Times New Roman" panose="02020603050405020304" charset="0"/>
                <a:cs typeface="Times New Roman" panose="02020603050405020304" charset="0"/>
                <a:sym typeface="+mn-ea"/>
              </a:rPr>
              <a:t>(CNN) model to group and identify the occurrence of pneumonia disease from a given assortment of chest X-ray </a:t>
            </a:r>
            <a:r>
              <a:rPr lang="en-IN" altLang="en-US" sz="2400" dirty="0" smtClean="0">
                <a:latin typeface="Times New Roman" panose="02020603050405020304" charset="0"/>
                <a:cs typeface="Times New Roman" panose="02020603050405020304" charset="0"/>
                <a:sym typeface="+mn-ea"/>
              </a:rPr>
              <a:t>images.</a:t>
            </a:r>
            <a:endParaRPr lang="en-IN" altLang="en-US" sz="2400" dirty="0">
              <a:latin typeface="Times New Roman" panose="02020603050405020304" charset="0"/>
              <a:cs typeface="Times New Roman" panose="02020603050405020304" charset="0"/>
              <a:sym typeface="+mn-ea"/>
            </a:endParaRPr>
          </a:p>
          <a:p>
            <a:pPr algn="just">
              <a:buFont typeface="Arial" panose="020B0604020202020204" pitchFamily="34" charset="0"/>
              <a:buChar char="•"/>
            </a:pPr>
            <a:endParaRPr lang="en-IN" altLang="en-US" sz="2400" dirty="0">
              <a:latin typeface="Times New Roman" panose="02020603050405020304" charset="0"/>
              <a:cs typeface="Times New Roman" panose="02020603050405020304" charset="0"/>
            </a:endParaRPr>
          </a:p>
          <a:p>
            <a:pPr algn="just">
              <a:buFont typeface="Arial" panose="020B0604020202020204" pitchFamily="34" charset="0"/>
              <a:buChar char="•"/>
            </a:pPr>
            <a:r>
              <a:rPr lang="en-IN" altLang="en-US" sz="2400" dirty="0">
                <a:latin typeface="Times New Roman" panose="02020603050405020304" charset="0"/>
                <a:cs typeface="Times New Roman" panose="02020603050405020304" charset="0"/>
                <a:sym typeface="+mn-ea"/>
              </a:rPr>
              <a:t> Based on the </a:t>
            </a:r>
            <a:r>
              <a:rPr lang="en-IN" altLang="en-US" sz="2400" dirty="0" smtClean="0">
                <a:latin typeface="Times New Roman" panose="02020603050405020304" charset="0"/>
                <a:cs typeface="Times New Roman" panose="02020603050405020304" charset="0"/>
                <a:sym typeface="+mn-ea"/>
              </a:rPr>
              <a:t>model, </a:t>
            </a:r>
            <a:r>
              <a:rPr lang="en-IN" altLang="en-US" sz="2400" dirty="0">
                <a:latin typeface="Times New Roman" panose="02020603050405020304" charset="0"/>
                <a:cs typeface="Times New Roman" panose="02020603050405020304" charset="0"/>
                <a:sym typeface="+mn-ea"/>
              </a:rPr>
              <a:t>disease detection from X-ray images was </a:t>
            </a:r>
            <a:r>
              <a:rPr lang="en-IN" altLang="en-US" sz="2400" dirty="0" smtClean="0">
                <a:latin typeface="Times New Roman" panose="02020603050405020304" charset="0"/>
                <a:cs typeface="Times New Roman" panose="02020603050405020304" charset="0"/>
                <a:sym typeface="+mn-ea"/>
              </a:rPr>
              <a:t>investigated, </a:t>
            </a:r>
            <a:r>
              <a:rPr lang="en-IN" altLang="en-US" sz="2400" dirty="0">
                <a:latin typeface="Times New Roman" panose="02020603050405020304" charset="0"/>
                <a:cs typeface="Times New Roman" panose="02020603050405020304" charset="0"/>
                <a:sym typeface="+mn-ea"/>
              </a:rPr>
              <a:t>classifications on chest X-ray image views were performed.</a:t>
            </a:r>
            <a:endParaRPr lang="en-US" sz="2400" dirty="0">
              <a:latin typeface="Times New Roman" panose="02020603050405020304" charset="0"/>
              <a:cs typeface="Times New Roman" panose="02020603050405020304" charset="0"/>
            </a:endParaRPr>
          </a:p>
        </p:txBody>
      </p:sp>
      <p:sp>
        <p:nvSpPr>
          <p:cNvPr id="3" name="Date Placeholder 2"/>
          <p:cNvSpPr>
            <a:spLocks noGrp="1"/>
          </p:cNvSpPr>
          <p:nvPr>
            <p:ph type="dt" sz="half" idx="10"/>
          </p:nvPr>
        </p:nvSpPr>
        <p:spPr/>
        <p:txBody>
          <a:bodyPr/>
          <a:lstStyle/>
          <a:p>
            <a:fld id="{F9FFB77E-BD38-4D0E-B416-30A50694B222}" type="datetime1">
              <a:rPr lang="en-US" smtClean="0"/>
            </a:fld>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s 5"/>
          <p:cNvSpPr/>
          <p:nvPr/>
        </p:nvSpPr>
        <p:spPr>
          <a:xfrm>
            <a:off x="5080" y="6406515"/>
            <a:ext cx="12181840" cy="399415"/>
          </a:xfrm>
          <a:prstGeom prst="rect">
            <a:avLst/>
          </a:prstGeom>
          <a:solidFill>
            <a:schemeClr val="accent6">
              <a:lumMod val="75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s 3"/>
          <p:cNvSpPr/>
          <p:nvPr/>
        </p:nvSpPr>
        <p:spPr>
          <a:xfrm>
            <a:off x="9525" y="1270"/>
            <a:ext cx="12202160" cy="1097280"/>
          </a:xfrm>
          <a:prstGeom prst="rect">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Box 1"/>
          <p:cNvSpPr txBox="1"/>
          <p:nvPr/>
        </p:nvSpPr>
        <p:spPr>
          <a:xfrm>
            <a:off x="478790" y="241935"/>
            <a:ext cx="5100320" cy="645160"/>
          </a:xfrm>
          <a:prstGeom prst="rect">
            <a:avLst/>
          </a:prstGeom>
          <a:noFill/>
        </p:spPr>
        <p:txBody>
          <a:bodyPr wrap="square" rtlCol="0">
            <a:spAutoFit/>
          </a:bodyPr>
          <a:lstStyle/>
          <a:p>
            <a:r>
              <a:rPr lang="en-IN" altLang="en-US" sz="3600">
                <a:solidFill>
                  <a:schemeClr val="bg1"/>
                </a:solidFill>
                <a:latin typeface="Times New Roman" panose="02020603050405020304" charset="0"/>
                <a:cs typeface="Times New Roman" panose="02020603050405020304" charset="0"/>
              </a:rPr>
              <a:t>Contd.. </a:t>
            </a:r>
            <a:endParaRPr lang="en-IN" altLang="en-US" sz="3600">
              <a:solidFill>
                <a:schemeClr val="bg1"/>
              </a:solidFill>
              <a:latin typeface="Times New Roman" panose="02020603050405020304" charset="0"/>
              <a:cs typeface="Times New Roman" panose="02020603050405020304" charset="0"/>
            </a:endParaRPr>
          </a:p>
        </p:txBody>
      </p:sp>
      <p:sp>
        <p:nvSpPr>
          <p:cNvPr id="5" name="Text Box 4"/>
          <p:cNvSpPr txBox="1"/>
          <p:nvPr/>
        </p:nvSpPr>
        <p:spPr>
          <a:xfrm>
            <a:off x="478790" y="1470988"/>
            <a:ext cx="11176397" cy="4462760"/>
          </a:xfrm>
          <a:prstGeom prst="rect">
            <a:avLst/>
          </a:prstGeom>
          <a:noFill/>
        </p:spPr>
        <p:txBody>
          <a:bodyPr wrap="square" rtlCol="0">
            <a:spAutoFit/>
          </a:bodyPr>
          <a:lstStyle/>
          <a:p>
            <a:pPr indent="0" algn="ctr">
              <a:buFont typeface="Arial" panose="020B0604020202020204" pitchFamily="34" charset="0"/>
              <a:buNone/>
            </a:pPr>
            <a:r>
              <a:rPr lang="en-IN" altLang="en-US" sz="2600" b="1" dirty="0">
                <a:latin typeface="Times New Roman" panose="02020603050405020304" charset="0"/>
                <a:cs typeface="Times New Roman" panose="02020603050405020304" charset="0"/>
                <a:sym typeface="+mn-ea"/>
              </a:rPr>
              <a:t>Breast Cancer</a:t>
            </a:r>
            <a:endParaRPr lang="en-IN" altLang="en-US" dirty="0">
              <a:sym typeface="+mn-ea"/>
            </a:endParaRPr>
          </a:p>
          <a:p>
            <a:pPr>
              <a:buFont typeface="Arial" panose="020B0604020202020204" pitchFamily="34" charset="0"/>
              <a:buChar char="•"/>
            </a:pPr>
            <a:endParaRPr lang="en-IN" altLang="en-US" dirty="0">
              <a:sym typeface="+mn-ea"/>
            </a:endParaRPr>
          </a:p>
          <a:p>
            <a:pPr algn="just">
              <a:buFont typeface="Arial" panose="020B0604020202020204" pitchFamily="34" charset="0"/>
              <a:buChar char="•"/>
            </a:pPr>
            <a:r>
              <a:rPr lang="en-US" sz="2400" dirty="0" smtClean="0">
                <a:latin typeface="Times New Roman" panose="02020603050405020304" charset="0"/>
                <a:cs typeface="Times New Roman" panose="02020603050405020304" charset="0"/>
                <a:sym typeface="+mn-ea"/>
              </a:rPr>
              <a:t> Breast </a:t>
            </a:r>
            <a:r>
              <a:rPr lang="en-US" sz="2400" dirty="0">
                <a:latin typeface="Times New Roman" panose="02020603050405020304" charset="0"/>
                <a:cs typeface="Times New Roman" panose="02020603050405020304" charset="0"/>
                <a:sym typeface="+mn-ea"/>
              </a:rPr>
              <a:t>cancer is one of the main causes of cancer death worldwide. After skin cancer, breast cancer is the most common cancer diagnosed in women </a:t>
            </a:r>
            <a:r>
              <a:rPr lang="en-IN" altLang="en-US" sz="2400" dirty="0" smtClean="0">
                <a:latin typeface="Times New Roman" panose="02020603050405020304" charset="0"/>
                <a:cs typeface="Times New Roman" panose="02020603050405020304" charset="0"/>
                <a:sym typeface="+mn-ea"/>
              </a:rPr>
              <a:t>but </a:t>
            </a:r>
            <a:r>
              <a:rPr lang="en-IN" altLang="en-US" sz="2400" dirty="0">
                <a:latin typeface="Times New Roman" panose="02020603050405020304" charset="0"/>
                <a:cs typeface="Times New Roman" panose="02020603050405020304" charset="0"/>
                <a:sym typeface="+mn-ea"/>
              </a:rPr>
              <a:t>men can get breast cancer too.</a:t>
            </a:r>
            <a:endParaRPr lang="en-IN" altLang="en-US" sz="2400" dirty="0">
              <a:latin typeface="Times New Roman" panose="02020603050405020304" charset="0"/>
              <a:cs typeface="Times New Roman" panose="02020603050405020304" charset="0"/>
              <a:sym typeface="+mn-ea"/>
            </a:endParaRPr>
          </a:p>
          <a:p>
            <a:pPr algn="just">
              <a:buFont typeface="Arial" panose="020B0604020202020204" pitchFamily="34" charset="0"/>
              <a:buChar char="•"/>
            </a:pPr>
            <a:endParaRPr lang="en-IN" altLang="en-US" sz="2400" dirty="0">
              <a:latin typeface="Times New Roman" panose="02020603050405020304" charset="0"/>
              <a:cs typeface="Times New Roman" panose="02020603050405020304" charset="0"/>
            </a:endParaRPr>
          </a:p>
          <a:p>
            <a:pPr algn="just">
              <a:buFont typeface="Arial" panose="020B0604020202020204" pitchFamily="34" charset="0"/>
              <a:buChar char="•"/>
            </a:pPr>
            <a:r>
              <a:rPr lang="en-IN" altLang="en-US" sz="2400" dirty="0" smtClean="0">
                <a:latin typeface="Times New Roman" panose="02020603050405020304" charset="0"/>
                <a:cs typeface="Times New Roman" panose="02020603050405020304" charset="0"/>
                <a:sym typeface="+mn-ea"/>
              </a:rPr>
              <a:t> In </a:t>
            </a:r>
            <a:r>
              <a:rPr lang="en-IN" altLang="en-US" sz="2400" dirty="0">
                <a:latin typeface="Times New Roman" panose="02020603050405020304" charset="0"/>
                <a:cs typeface="Times New Roman" panose="02020603050405020304" charset="0"/>
                <a:sym typeface="+mn-ea"/>
              </a:rPr>
              <a:t>this </a:t>
            </a:r>
            <a:r>
              <a:rPr lang="en-IN" altLang="en-US" sz="2400" dirty="0" smtClean="0">
                <a:latin typeface="Times New Roman" panose="02020603050405020304" charset="0"/>
                <a:cs typeface="Times New Roman" panose="02020603050405020304" charset="0"/>
                <a:sym typeface="+mn-ea"/>
              </a:rPr>
              <a:t>model, classification </a:t>
            </a:r>
            <a:r>
              <a:rPr lang="en-IN" altLang="en-US" sz="2400" dirty="0">
                <a:latin typeface="Times New Roman" panose="02020603050405020304" charset="0"/>
                <a:cs typeface="Times New Roman" panose="02020603050405020304" charset="0"/>
                <a:sym typeface="+mn-ea"/>
              </a:rPr>
              <a:t>of breast cancer histology images </a:t>
            </a:r>
            <a:r>
              <a:rPr lang="en-IN" altLang="en-US" sz="2400" dirty="0" smtClean="0">
                <a:latin typeface="Times New Roman" panose="02020603050405020304" charset="0"/>
                <a:cs typeface="Times New Roman" panose="02020603050405020304" charset="0"/>
                <a:sym typeface="+mn-ea"/>
              </a:rPr>
              <a:t>have been</a:t>
            </a:r>
            <a:r>
              <a:rPr lang="en-IN" altLang="en-US" sz="2400" dirty="0" smtClean="0">
                <a:latin typeface="Times New Roman" panose="02020603050405020304" charset="0"/>
                <a:cs typeface="Times New Roman" panose="02020603050405020304" charset="0"/>
                <a:sym typeface="+mn-ea"/>
              </a:rPr>
              <a:t> </a:t>
            </a:r>
            <a:r>
              <a:rPr lang="en-IN" altLang="en-US" sz="2400" dirty="0">
                <a:latin typeface="Times New Roman" panose="02020603050405020304" charset="0"/>
                <a:cs typeface="Times New Roman" panose="02020603050405020304" charset="0"/>
                <a:sym typeface="+mn-ea"/>
              </a:rPr>
              <a:t>done </a:t>
            </a:r>
            <a:r>
              <a:rPr lang="en-IN" altLang="en-US" sz="2400" dirty="0" smtClean="0">
                <a:latin typeface="Times New Roman" panose="02020603050405020304" charset="0"/>
                <a:cs typeface="Times New Roman" panose="02020603050405020304" charset="0"/>
                <a:sym typeface="+mn-ea"/>
              </a:rPr>
              <a:t>by </a:t>
            </a:r>
            <a:r>
              <a:rPr lang="en-IN" altLang="en-US" sz="2400" dirty="0">
                <a:latin typeface="Times New Roman" panose="02020603050405020304" charset="0"/>
                <a:cs typeface="Times New Roman" panose="02020603050405020304" charset="0"/>
                <a:sym typeface="+mn-ea"/>
              </a:rPr>
              <a:t>extracting features through </a:t>
            </a:r>
            <a:r>
              <a:rPr lang="en-IN" altLang="en-US" sz="2400" dirty="0" smtClean="0">
                <a:latin typeface="Times New Roman" panose="02020603050405020304" charset="0"/>
                <a:cs typeface="Times New Roman" panose="02020603050405020304" charset="0"/>
                <a:sym typeface="+mn-ea"/>
              </a:rPr>
              <a:t>a convolutional </a:t>
            </a:r>
            <a:r>
              <a:rPr lang="en-IN" altLang="en-US" sz="2400" dirty="0">
                <a:latin typeface="Times New Roman" panose="02020603050405020304" charset="0"/>
                <a:cs typeface="Times New Roman" panose="02020603050405020304" charset="0"/>
                <a:sym typeface="+mn-ea"/>
              </a:rPr>
              <a:t>neural network (CNN) and then classifying them using a fully connected network.</a:t>
            </a:r>
            <a:endParaRPr lang="en-IN" altLang="en-US" sz="2400" dirty="0">
              <a:latin typeface="Times New Roman" panose="02020603050405020304" charset="0"/>
              <a:cs typeface="Times New Roman" panose="02020603050405020304" charset="0"/>
              <a:sym typeface="+mn-ea"/>
            </a:endParaRPr>
          </a:p>
          <a:p>
            <a:pPr algn="just">
              <a:buFont typeface="Arial" panose="020B0604020202020204" pitchFamily="34" charset="0"/>
              <a:buChar char="•"/>
            </a:pPr>
            <a:endParaRPr lang="en-IN" altLang="en-US" sz="2400" dirty="0">
              <a:latin typeface="Times New Roman" panose="02020603050405020304" charset="0"/>
              <a:cs typeface="Times New Roman" panose="02020603050405020304" charset="0"/>
            </a:endParaRPr>
          </a:p>
          <a:p>
            <a:pPr algn="just">
              <a:buFont typeface="Arial" panose="020B0604020202020204" pitchFamily="34" charset="0"/>
              <a:buChar char="•"/>
            </a:pPr>
            <a:r>
              <a:rPr lang="en-IN" altLang="en-US" sz="2400" dirty="0" smtClean="0">
                <a:latin typeface="Times New Roman" panose="02020603050405020304" charset="0"/>
                <a:cs typeface="Times New Roman" panose="02020603050405020304" charset="0"/>
                <a:sym typeface="+mn-ea"/>
              </a:rPr>
              <a:t> This </a:t>
            </a:r>
            <a:r>
              <a:rPr lang="en-IN" altLang="en-US" sz="2400" dirty="0">
                <a:latin typeface="Times New Roman" panose="02020603050405020304" charset="0"/>
                <a:cs typeface="Times New Roman" panose="02020603050405020304" charset="0"/>
                <a:sym typeface="+mn-ea"/>
              </a:rPr>
              <a:t>model has been </a:t>
            </a:r>
            <a:r>
              <a:rPr lang="en-IN" altLang="en-US" sz="2400" dirty="0" smtClean="0">
                <a:latin typeface="Times New Roman" panose="02020603050405020304" charset="0"/>
                <a:cs typeface="Times New Roman" panose="02020603050405020304" charset="0"/>
                <a:sym typeface="+mn-ea"/>
              </a:rPr>
              <a:t>tested for </a:t>
            </a:r>
            <a:r>
              <a:rPr lang="en-IN" altLang="en-US" sz="2400" dirty="0">
                <a:latin typeface="Times New Roman" panose="02020603050405020304" charset="0"/>
                <a:cs typeface="Times New Roman" panose="02020603050405020304" charset="0"/>
                <a:sym typeface="+mn-ea"/>
              </a:rPr>
              <a:t>binary classification </a:t>
            </a:r>
            <a:r>
              <a:rPr lang="en-IN" altLang="en-US" sz="2400" dirty="0" smtClean="0">
                <a:latin typeface="Times New Roman" panose="02020603050405020304" charset="0"/>
                <a:cs typeface="Times New Roman" panose="02020603050405020304" charset="0"/>
                <a:sym typeface="+mn-ea"/>
              </a:rPr>
              <a:t>of the diseases </a:t>
            </a:r>
            <a:r>
              <a:rPr lang="en-IN" altLang="en-US" sz="2400" dirty="0">
                <a:latin typeface="Times New Roman" panose="02020603050405020304" charset="0"/>
                <a:cs typeface="Times New Roman" panose="02020603050405020304" charset="0"/>
                <a:sym typeface="+mn-ea"/>
              </a:rPr>
              <a:t>with competitive experimental results.</a:t>
            </a:r>
            <a:endParaRPr lang="en-US" sz="2400" dirty="0">
              <a:latin typeface="Times New Roman" panose="02020603050405020304" charset="0"/>
              <a:cs typeface="Times New Roman" panose="02020603050405020304" charset="0"/>
            </a:endParaRPr>
          </a:p>
        </p:txBody>
      </p:sp>
      <p:sp>
        <p:nvSpPr>
          <p:cNvPr id="3" name="Date Placeholder 2"/>
          <p:cNvSpPr>
            <a:spLocks noGrp="1"/>
          </p:cNvSpPr>
          <p:nvPr>
            <p:ph type="dt" sz="half" idx="10"/>
          </p:nvPr>
        </p:nvSpPr>
        <p:spPr/>
        <p:txBody>
          <a:bodyPr/>
          <a:lstStyle/>
          <a:p>
            <a:fld id="{F57B913C-BC1E-4436-B4F0-2E4AEEE22FD0}" type="datetime1">
              <a:rPr lang="en-US" smtClean="0"/>
            </a:fld>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s 5"/>
          <p:cNvSpPr/>
          <p:nvPr/>
        </p:nvSpPr>
        <p:spPr>
          <a:xfrm>
            <a:off x="5080" y="6406515"/>
            <a:ext cx="12181840" cy="399415"/>
          </a:xfrm>
          <a:prstGeom prst="rect">
            <a:avLst/>
          </a:prstGeom>
          <a:solidFill>
            <a:schemeClr val="accent6">
              <a:lumMod val="75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s 3"/>
          <p:cNvSpPr/>
          <p:nvPr/>
        </p:nvSpPr>
        <p:spPr>
          <a:xfrm>
            <a:off x="9525" y="1270"/>
            <a:ext cx="12202160" cy="1097280"/>
          </a:xfrm>
          <a:prstGeom prst="rect">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Box 1"/>
          <p:cNvSpPr txBox="1"/>
          <p:nvPr/>
        </p:nvSpPr>
        <p:spPr>
          <a:xfrm>
            <a:off x="478790" y="241935"/>
            <a:ext cx="5100320" cy="645160"/>
          </a:xfrm>
          <a:prstGeom prst="rect">
            <a:avLst/>
          </a:prstGeom>
          <a:noFill/>
        </p:spPr>
        <p:txBody>
          <a:bodyPr wrap="square" rtlCol="0">
            <a:spAutoFit/>
          </a:bodyPr>
          <a:lstStyle/>
          <a:p>
            <a:r>
              <a:rPr lang="en-IN" altLang="en-US" sz="3600">
                <a:solidFill>
                  <a:schemeClr val="bg1"/>
                </a:solidFill>
                <a:latin typeface="Times New Roman" panose="02020603050405020304" charset="0"/>
                <a:cs typeface="Times New Roman" panose="02020603050405020304" charset="0"/>
              </a:rPr>
              <a:t>Contd.. </a:t>
            </a:r>
            <a:endParaRPr lang="en-IN" altLang="en-US" sz="3600">
              <a:solidFill>
                <a:schemeClr val="bg1"/>
              </a:solidFill>
              <a:latin typeface="Times New Roman" panose="02020603050405020304" charset="0"/>
              <a:cs typeface="Times New Roman" panose="02020603050405020304" charset="0"/>
            </a:endParaRPr>
          </a:p>
        </p:txBody>
      </p:sp>
      <p:sp>
        <p:nvSpPr>
          <p:cNvPr id="5" name="Text Box 4"/>
          <p:cNvSpPr txBox="1"/>
          <p:nvPr/>
        </p:nvSpPr>
        <p:spPr>
          <a:xfrm>
            <a:off x="484477" y="1530284"/>
            <a:ext cx="11271932" cy="4093428"/>
          </a:xfrm>
          <a:prstGeom prst="rect">
            <a:avLst/>
          </a:prstGeom>
          <a:noFill/>
        </p:spPr>
        <p:txBody>
          <a:bodyPr wrap="square" rtlCol="0">
            <a:spAutoFit/>
          </a:bodyPr>
          <a:lstStyle/>
          <a:p>
            <a:pPr indent="0" algn="ctr">
              <a:buFont typeface="Arial" panose="020B0604020202020204" pitchFamily="34" charset="0"/>
              <a:buNone/>
            </a:pPr>
            <a:r>
              <a:rPr lang="en-IN" altLang="en-US" sz="2600" b="1" dirty="0">
                <a:latin typeface="Times New Roman" panose="02020603050405020304" charset="0"/>
                <a:cs typeface="Times New Roman" panose="02020603050405020304" charset="0"/>
                <a:sym typeface="+mn-ea"/>
              </a:rPr>
              <a:t>Skin Cancer</a:t>
            </a:r>
            <a:endParaRPr lang="en-IN" altLang="en-US" dirty="0">
              <a:sym typeface="+mn-ea"/>
            </a:endParaRPr>
          </a:p>
          <a:p>
            <a:pPr>
              <a:buFont typeface="Arial" panose="020B0604020202020204" pitchFamily="34" charset="0"/>
              <a:buChar char="•"/>
            </a:pPr>
            <a:endParaRPr lang="en-IN" altLang="en-US" dirty="0">
              <a:sym typeface="+mn-ea"/>
            </a:endParaRPr>
          </a:p>
          <a:p>
            <a:pPr algn="just">
              <a:buFont typeface="Arial" panose="020B0604020202020204" pitchFamily="34" charset="0"/>
              <a:buChar char="•"/>
            </a:pPr>
            <a:r>
              <a:rPr lang="en-US" sz="2400" dirty="0" smtClean="0">
                <a:latin typeface="Times New Roman" panose="02020603050405020304" charset="0"/>
                <a:cs typeface="Times New Roman" panose="02020603050405020304" charset="0"/>
                <a:sym typeface="+mn-ea"/>
              </a:rPr>
              <a:t> Skin </a:t>
            </a:r>
            <a:r>
              <a:rPr lang="en-US" sz="2400" dirty="0">
                <a:latin typeface="Times New Roman" panose="02020603050405020304" charset="0"/>
                <a:cs typeface="Times New Roman" panose="02020603050405020304" charset="0"/>
                <a:sym typeface="+mn-ea"/>
              </a:rPr>
              <a:t>cancer is an abnormal growth of skin cells. Most skin cancers are caused by exposure to ultraviolet (UV) light. When </a:t>
            </a:r>
            <a:r>
              <a:rPr lang="en-US" sz="2400" dirty="0" smtClean="0">
                <a:latin typeface="Times New Roman" panose="02020603050405020304" charset="0"/>
                <a:cs typeface="Times New Roman" panose="02020603050405020304" charset="0"/>
                <a:sym typeface="+mn-ea"/>
              </a:rPr>
              <a:t>the </a:t>
            </a:r>
            <a:r>
              <a:rPr lang="en-US" sz="2400" dirty="0" smtClean="0">
                <a:latin typeface="Times New Roman" panose="02020603050405020304" charset="0"/>
                <a:cs typeface="Times New Roman" panose="02020603050405020304" charset="0"/>
                <a:sym typeface="+mn-ea"/>
              </a:rPr>
              <a:t>skin is not protected, </a:t>
            </a:r>
            <a:r>
              <a:rPr lang="en-US" sz="2400" dirty="0">
                <a:latin typeface="Times New Roman" panose="02020603050405020304" charset="0"/>
                <a:cs typeface="Times New Roman" panose="02020603050405020304" charset="0"/>
                <a:sym typeface="+mn-ea"/>
              </a:rPr>
              <a:t>UV rays from sunlight or tanning beds can </a:t>
            </a:r>
            <a:r>
              <a:rPr lang="en-US" sz="2400" dirty="0" smtClean="0">
                <a:latin typeface="Times New Roman" panose="02020603050405020304" charset="0"/>
                <a:cs typeface="Times New Roman" panose="02020603050405020304" charset="0"/>
                <a:sym typeface="+mn-ea"/>
              </a:rPr>
              <a:t>damage and alter skin's DNA</a:t>
            </a:r>
            <a:r>
              <a:rPr lang="en-IN" sz="2400" dirty="0">
                <a:latin typeface="Times New Roman" panose="02020603050405020304" charset="0"/>
                <a:cs typeface="Times New Roman" panose="02020603050405020304" charset="0"/>
                <a:sym typeface="+mn-ea"/>
              </a:rPr>
              <a:t> </a:t>
            </a:r>
            <a:r>
              <a:rPr lang="en-IN" altLang="en-US" sz="2400" dirty="0" smtClean="0">
                <a:latin typeface="Times New Roman" panose="02020603050405020304" charset="0"/>
                <a:cs typeface="Times New Roman" panose="02020603050405020304" charset="0"/>
                <a:sym typeface="+mn-ea"/>
              </a:rPr>
              <a:t>that </a:t>
            </a:r>
            <a:r>
              <a:rPr lang="en-IN" altLang="en-US" sz="2400" dirty="0">
                <a:latin typeface="Times New Roman" panose="02020603050405020304" charset="0"/>
                <a:cs typeface="Times New Roman" panose="02020603050405020304" charset="0"/>
                <a:sym typeface="+mn-ea"/>
              </a:rPr>
              <a:t>leads to </a:t>
            </a:r>
            <a:r>
              <a:rPr lang="en-IN" altLang="en-US" sz="2400" dirty="0" smtClean="0">
                <a:latin typeface="Times New Roman" panose="02020603050405020304" charset="0"/>
                <a:cs typeface="Times New Roman" panose="02020603050405020304" charset="0"/>
                <a:sym typeface="+mn-ea"/>
              </a:rPr>
              <a:t>the </a:t>
            </a:r>
            <a:r>
              <a:rPr lang="en-IN" altLang="en-US" sz="2400" dirty="0">
                <a:latin typeface="Times New Roman" panose="02020603050405020304" charset="0"/>
                <a:cs typeface="Times New Roman" panose="02020603050405020304" charset="0"/>
                <a:sym typeface="+mn-ea"/>
              </a:rPr>
              <a:t>cancer.</a:t>
            </a:r>
            <a:endParaRPr lang="en-IN" altLang="en-US" sz="2400" dirty="0">
              <a:latin typeface="Times New Roman" panose="02020603050405020304" charset="0"/>
              <a:cs typeface="Times New Roman" panose="02020603050405020304" charset="0"/>
              <a:sym typeface="+mn-ea"/>
            </a:endParaRPr>
          </a:p>
          <a:p>
            <a:pPr algn="just">
              <a:buFont typeface="Arial" panose="020B0604020202020204" pitchFamily="34" charset="0"/>
              <a:buChar char="•"/>
            </a:pPr>
            <a:endParaRPr lang="en-IN" altLang="en-US" sz="2400" dirty="0">
              <a:latin typeface="Times New Roman" panose="02020603050405020304" charset="0"/>
              <a:cs typeface="Times New Roman" panose="02020603050405020304" charset="0"/>
            </a:endParaRPr>
          </a:p>
          <a:p>
            <a:pPr algn="just">
              <a:buFont typeface="Arial" panose="020B0604020202020204" pitchFamily="34" charset="0"/>
              <a:buChar char="•"/>
            </a:pPr>
            <a:r>
              <a:rPr lang="en-IN" altLang="en-US" sz="2400" dirty="0" smtClean="0">
                <a:latin typeface="Times New Roman" panose="02020603050405020304" charset="0"/>
                <a:cs typeface="Times New Roman" panose="02020603050405020304" charset="0"/>
                <a:sym typeface="+mn-ea"/>
              </a:rPr>
              <a:t> Deep </a:t>
            </a:r>
            <a:r>
              <a:rPr lang="en-IN" altLang="en-US" sz="2400" dirty="0">
                <a:latin typeface="Times New Roman" panose="02020603050405020304" charset="0"/>
                <a:cs typeface="Times New Roman" panose="02020603050405020304" charset="0"/>
                <a:sym typeface="+mn-ea"/>
              </a:rPr>
              <a:t>learning </a:t>
            </a:r>
            <a:r>
              <a:rPr lang="en-IN" altLang="en-US" sz="2400" dirty="0" smtClean="0">
                <a:latin typeface="Times New Roman" panose="02020603050405020304" charset="0"/>
                <a:cs typeface="Times New Roman" panose="02020603050405020304" charset="0"/>
                <a:sym typeface="+mn-ea"/>
              </a:rPr>
              <a:t>model has been built </a:t>
            </a:r>
            <a:r>
              <a:rPr lang="en-IN" altLang="en-US" sz="2400" dirty="0">
                <a:latin typeface="Times New Roman" panose="02020603050405020304" charset="0"/>
                <a:cs typeface="Times New Roman" panose="02020603050405020304" charset="0"/>
                <a:sym typeface="+mn-ea"/>
              </a:rPr>
              <a:t>to classify </a:t>
            </a:r>
            <a:r>
              <a:rPr lang="en-IN" altLang="en-US" sz="2400" dirty="0" smtClean="0">
                <a:latin typeface="Times New Roman" panose="02020603050405020304" charset="0"/>
                <a:cs typeface="Times New Roman" panose="02020603050405020304" charset="0"/>
                <a:sym typeface="+mn-ea"/>
              </a:rPr>
              <a:t>and</a:t>
            </a:r>
            <a:r>
              <a:rPr lang="en-IN" altLang="en-US" sz="2400" dirty="0" smtClean="0">
                <a:latin typeface="Times New Roman" panose="02020603050405020304" charset="0"/>
                <a:cs typeface="Times New Roman" panose="02020603050405020304" charset="0"/>
                <a:sym typeface="+mn-ea"/>
              </a:rPr>
              <a:t> </a:t>
            </a:r>
            <a:r>
              <a:rPr lang="en-IN" altLang="en-US" sz="2400" dirty="0">
                <a:latin typeface="Times New Roman" panose="02020603050405020304" charset="0"/>
                <a:cs typeface="Times New Roman" panose="02020603050405020304" charset="0"/>
                <a:sym typeface="+mn-ea"/>
              </a:rPr>
              <a:t>identify the binary diagnostic group of melanocytic </a:t>
            </a:r>
            <a:r>
              <a:rPr lang="en-IN" altLang="en-US" sz="2400" dirty="0" smtClean="0">
                <a:latin typeface="Times New Roman" panose="02020603050405020304" charset="0"/>
                <a:cs typeface="Times New Roman" panose="02020603050405020304" charset="0"/>
                <a:sym typeface="+mn-ea"/>
              </a:rPr>
              <a:t>images obtained through </a:t>
            </a:r>
            <a:r>
              <a:rPr lang="en-IN" altLang="en-US" sz="2400" dirty="0" err="1" smtClean="0">
                <a:latin typeface="Times New Roman" panose="02020603050405020304" charset="0"/>
                <a:cs typeface="Times New Roman" panose="02020603050405020304" charset="0"/>
                <a:sym typeface="+mn-ea"/>
              </a:rPr>
              <a:t>dermoscopy</a:t>
            </a:r>
            <a:r>
              <a:rPr lang="en-IN" altLang="en-US" sz="2400" dirty="0">
                <a:latin typeface="Times New Roman" panose="02020603050405020304" charset="0"/>
                <a:cs typeface="Times New Roman" panose="02020603050405020304" charset="0"/>
                <a:sym typeface="+mn-ea"/>
              </a:rPr>
              <a:t>.</a:t>
            </a:r>
            <a:endParaRPr lang="en-IN" altLang="en-US" sz="2400" dirty="0">
              <a:latin typeface="Times New Roman" panose="02020603050405020304" charset="0"/>
              <a:cs typeface="Times New Roman" panose="02020603050405020304" charset="0"/>
              <a:sym typeface="+mn-ea"/>
            </a:endParaRPr>
          </a:p>
          <a:p>
            <a:pPr algn="just">
              <a:buFont typeface="Arial" panose="020B0604020202020204" pitchFamily="34" charset="0"/>
              <a:buChar char="•"/>
            </a:pPr>
            <a:endParaRPr lang="en-IN" altLang="en-US" sz="2400" dirty="0">
              <a:latin typeface="Times New Roman" panose="02020603050405020304" charset="0"/>
              <a:cs typeface="Times New Roman" panose="02020603050405020304" charset="0"/>
            </a:endParaRPr>
          </a:p>
          <a:p>
            <a:pPr algn="just">
              <a:buFont typeface="Arial" panose="020B0604020202020204" pitchFamily="34" charset="0"/>
              <a:buChar char="•"/>
            </a:pPr>
            <a:r>
              <a:rPr lang="en-IN" altLang="en-US" sz="2400" dirty="0">
                <a:latin typeface="Times New Roman" panose="02020603050405020304" charset="0"/>
                <a:cs typeface="Times New Roman" panose="02020603050405020304" charset="0"/>
                <a:sym typeface="+mn-ea"/>
              </a:rPr>
              <a:t>Based on the </a:t>
            </a:r>
            <a:r>
              <a:rPr lang="en-IN" altLang="en-US" sz="2400" dirty="0" smtClean="0">
                <a:latin typeface="Times New Roman" panose="02020603050405020304" charset="0"/>
                <a:cs typeface="Times New Roman" panose="02020603050405020304" charset="0"/>
                <a:sym typeface="+mn-ea"/>
              </a:rPr>
              <a:t>model, </a:t>
            </a:r>
            <a:r>
              <a:rPr lang="en-IN" altLang="en-US" sz="2400" dirty="0">
                <a:latin typeface="Times New Roman" panose="02020603050405020304" charset="0"/>
                <a:cs typeface="Times New Roman" panose="02020603050405020304" charset="0"/>
                <a:sym typeface="+mn-ea"/>
              </a:rPr>
              <a:t>disease </a:t>
            </a:r>
            <a:r>
              <a:rPr lang="en-IN" altLang="en-US" sz="2400" dirty="0" smtClean="0">
                <a:latin typeface="Times New Roman" panose="02020603050405020304" charset="0"/>
                <a:cs typeface="Times New Roman" panose="02020603050405020304" charset="0"/>
                <a:sym typeface="+mn-ea"/>
              </a:rPr>
              <a:t>detection through </a:t>
            </a:r>
            <a:r>
              <a:rPr lang="en-IN" altLang="en-US" sz="2400" dirty="0">
                <a:latin typeface="Times New Roman" panose="02020603050405020304" charset="0"/>
                <a:cs typeface="Times New Roman" panose="02020603050405020304" charset="0"/>
                <a:sym typeface="+mn-ea"/>
              </a:rPr>
              <a:t>dermal cell </a:t>
            </a:r>
            <a:r>
              <a:rPr lang="en-IN" altLang="en-US" sz="2400" dirty="0" smtClean="0">
                <a:latin typeface="Times New Roman" panose="02020603050405020304" charset="0"/>
                <a:cs typeface="Times New Roman" panose="02020603050405020304" charset="0"/>
                <a:sym typeface="+mn-ea"/>
              </a:rPr>
              <a:t>images has been investigated, and </a:t>
            </a:r>
            <a:r>
              <a:rPr lang="en-IN" altLang="en-US" sz="2400" dirty="0">
                <a:latin typeface="Times New Roman" panose="02020603050405020304" charset="0"/>
                <a:cs typeface="Times New Roman" panose="02020603050405020304" charset="0"/>
                <a:sym typeface="+mn-ea"/>
              </a:rPr>
              <a:t>classifications on dermal cell images </a:t>
            </a:r>
            <a:r>
              <a:rPr lang="en-IN" altLang="en-US" sz="2400" dirty="0" smtClean="0">
                <a:latin typeface="Times New Roman" panose="02020603050405020304" charset="0"/>
                <a:cs typeface="Times New Roman" panose="02020603050405020304" charset="0"/>
                <a:sym typeface="+mn-ea"/>
              </a:rPr>
              <a:t>have been</a:t>
            </a:r>
            <a:r>
              <a:rPr lang="en-IN" altLang="en-US" sz="2400" dirty="0" smtClean="0">
                <a:latin typeface="Times New Roman" panose="02020603050405020304" charset="0"/>
                <a:cs typeface="Times New Roman" panose="02020603050405020304" charset="0"/>
                <a:sym typeface="+mn-ea"/>
              </a:rPr>
              <a:t> </a:t>
            </a:r>
            <a:r>
              <a:rPr lang="en-IN" altLang="en-US" sz="2400" dirty="0">
                <a:latin typeface="Times New Roman" panose="02020603050405020304" charset="0"/>
                <a:cs typeface="Times New Roman" panose="02020603050405020304" charset="0"/>
                <a:sym typeface="+mn-ea"/>
              </a:rPr>
              <a:t>performed.</a:t>
            </a:r>
            <a:endParaRPr lang="en-US" sz="2400" dirty="0">
              <a:latin typeface="Times New Roman" panose="02020603050405020304" charset="0"/>
              <a:cs typeface="Times New Roman" panose="02020603050405020304" charset="0"/>
            </a:endParaRPr>
          </a:p>
        </p:txBody>
      </p:sp>
      <p:sp>
        <p:nvSpPr>
          <p:cNvPr id="3" name="Date Placeholder 2"/>
          <p:cNvSpPr>
            <a:spLocks noGrp="1"/>
          </p:cNvSpPr>
          <p:nvPr>
            <p:ph type="dt" sz="half" idx="10"/>
          </p:nvPr>
        </p:nvSpPr>
        <p:spPr/>
        <p:txBody>
          <a:bodyPr/>
          <a:lstStyle/>
          <a:p>
            <a:fld id="{2942DCFA-9625-4F40-9A66-18C4D0B59FC6}" type="datetime1">
              <a:rPr lang="en-US" smtClean="0"/>
            </a:fld>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s 5"/>
          <p:cNvSpPr/>
          <p:nvPr/>
        </p:nvSpPr>
        <p:spPr>
          <a:xfrm>
            <a:off x="5080" y="6406515"/>
            <a:ext cx="12181840" cy="399415"/>
          </a:xfrm>
          <a:prstGeom prst="rect">
            <a:avLst/>
          </a:prstGeom>
          <a:solidFill>
            <a:schemeClr val="accent6">
              <a:lumMod val="75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s 3"/>
          <p:cNvSpPr/>
          <p:nvPr/>
        </p:nvSpPr>
        <p:spPr>
          <a:xfrm>
            <a:off x="9525" y="1270"/>
            <a:ext cx="12202160" cy="1097280"/>
          </a:xfrm>
          <a:prstGeom prst="rect">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Box 1"/>
          <p:cNvSpPr txBox="1"/>
          <p:nvPr/>
        </p:nvSpPr>
        <p:spPr>
          <a:xfrm>
            <a:off x="3545839" y="255429"/>
            <a:ext cx="5100320" cy="645160"/>
          </a:xfrm>
          <a:prstGeom prst="rect">
            <a:avLst/>
          </a:prstGeom>
          <a:noFill/>
        </p:spPr>
        <p:txBody>
          <a:bodyPr wrap="square" rtlCol="0">
            <a:spAutoFit/>
          </a:bodyPr>
          <a:lstStyle/>
          <a:p>
            <a:pPr algn="ctr"/>
            <a:r>
              <a:rPr lang="en-IN" altLang="en-US" sz="3600">
                <a:solidFill>
                  <a:schemeClr val="bg1"/>
                </a:solidFill>
                <a:latin typeface="Times New Roman" panose="02020603050405020304" charset="0"/>
                <a:cs typeface="Times New Roman" panose="02020603050405020304" charset="0"/>
              </a:rPr>
              <a:t>Literature Survey</a:t>
            </a:r>
            <a:endParaRPr lang="en-IN" altLang="en-US" sz="3600">
              <a:solidFill>
                <a:schemeClr val="bg1"/>
              </a:solidFill>
              <a:latin typeface="Times New Roman" panose="02020603050405020304" charset="0"/>
              <a:cs typeface="Times New Roman" panose="02020603050405020304" charset="0"/>
            </a:endParaRPr>
          </a:p>
        </p:txBody>
      </p:sp>
      <p:sp>
        <p:nvSpPr>
          <p:cNvPr id="5" name="Text Box 4"/>
          <p:cNvSpPr txBox="1"/>
          <p:nvPr/>
        </p:nvSpPr>
        <p:spPr>
          <a:xfrm>
            <a:off x="2579426" y="1170622"/>
            <a:ext cx="5814031" cy="414020"/>
          </a:xfrm>
          <a:prstGeom prst="rect">
            <a:avLst/>
          </a:prstGeom>
          <a:noFill/>
        </p:spPr>
        <p:txBody>
          <a:bodyPr wrap="square" rtlCol="0">
            <a:spAutoFit/>
          </a:bodyPr>
          <a:lstStyle/>
          <a:p>
            <a:pPr indent="0" algn="ctr">
              <a:buFont typeface="Arial" panose="020B0604020202020204" pitchFamily="34" charset="0"/>
              <a:buNone/>
            </a:pPr>
            <a:endParaRPr lang="en-US" sz="2100">
              <a:latin typeface="Times New Roman" panose="02020603050405020304" charset="0"/>
              <a:cs typeface="Times New Roman" panose="02020603050405020304" charset="0"/>
            </a:endParaRPr>
          </a:p>
        </p:txBody>
      </p:sp>
      <p:pic>
        <p:nvPicPr>
          <p:cNvPr id="13" name="Picture 12" descr="Screenshot (482)"/>
          <p:cNvPicPr>
            <a:picLocks noChangeAspect="1"/>
          </p:cNvPicPr>
          <p:nvPr/>
        </p:nvPicPr>
        <p:blipFill>
          <a:blip r:embed="rId1"/>
          <a:srcRect l="23754" t="24827" r="9813" b="13028"/>
          <a:stretch>
            <a:fillRect/>
          </a:stretch>
        </p:blipFill>
        <p:spPr>
          <a:xfrm>
            <a:off x="1135039" y="1634807"/>
            <a:ext cx="9921921" cy="4598035"/>
          </a:xfrm>
          <a:prstGeom prst="rect">
            <a:avLst/>
          </a:prstGeom>
        </p:spPr>
      </p:pic>
      <p:sp>
        <p:nvSpPr>
          <p:cNvPr id="14" name="Text Box 13"/>
          <p:cNvSpPr txBox="1"/>
          <p:nvPr/>
        </p:nvSpPr>
        <p:spPr>
          <a:xfrm>
            <a:off x="2296795" y="1237615"/>
            <a:ext cx="7598410" cy="368300"/>
          </a:xfrm>
          <a:prstGeom prst="rect">
            <a:avLst/>
          </a:prstGeom>
          <a:noFill/>
        </p:spPr>
        <p:txBody>
          <a:bodyPr wrap="square" rtlCol="0">
            <a:spAutoFit/>
          </a:bodyPr>
          <a:lstStyle/>
          <a:p>
            <a:pPr algn="ctr"/>
            <a:r>
              <a:rPr lang="en-IN" altLang="en-US" dirty="0">
                <a:latin typeface="Times New Roman" panose="02020603050405020304" charset="0"/>
                <a:cs typeface="Times New Roman" panose="02020603050405020304" charset="0"/>
              </a:rPr>
              <a:t>Table 1. Comparison of different literatures</a:t>
            </a:r>
            <a:endParaRPr lang="en-IN" altLang="en-US" dirty="0">
              <a:latin typeface="Times New Roman" panose="02020603050405020304" charset="0"/>
              <a:cs typeface="Times New Roman" panose="02020603050405020304" charset="0"/>
            </a:endParaRPr>
          </a:p>
        </p:txBody>
      </p:sp>
      <p:sp>
        <p:nvSpPr>
          <p:cNvPr id="3" name="Date Placeholder 2"/>
          <p:cNvSpPr>
            <a:spLocks noGrp="1"/>
          </p:cNvSpPr>
          <p:nvPr>
            <p:ph type="dt" sz="half" idx="10"/>
          </p:nvPr>
        </p:nvSpPr>
        <p:spPr/>
        <p:txBody>
          <a:bodyPr/>
          <a:lstStyle/>
          <a:p>
            <a:fld id="{0584FB7B-51E1-405A-B43B-B8EB0A898E28}" type="datetime1">
              <a:rPr lang="en-US" smtClean="0"/>
            </a:fld>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s 5"/>
          <p:cNvSpPr/>
          <p:nvPr/>
        </p:nvSpPr>
        <p:spPr>
          <a:xfrm>
            <a:off x="5080" y="6406515"/>
            <a:ext cx="12181840" cy="399415"/>
          </a:xfrm>
          <a:prstGeom prst="rect">
            <a:avLst/>
          </a:prstGeom>
          <a:solidFill>
            <a:schemeClr val="accent6">
              <a:lumMod val="75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s 3"/>
          <p:cNvSpPr/>
          <p:nvPr/>
        </p:nvSpPr>
        <p:spPr>
          <a:xfrm>
            <a:off x="-20003" y="0"/>
            <a:ext cx="12202160" cy="1097280"/>
          </a:xfrm>
          <a:prstGeom prst="rect">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Box 1"/>
          <p:cNvSpPr txBox="1"/>
          <p:nvPr/>
        </p:nvSpPr>
        <p:spPr>
          <a:xfrm>
            <a:off x="4353877" y="226060"/>
            <a:ext cx="3454400" cy="645160"/>
          </a:xfrm>
          <a:prstGeom prst="rect">
            <a:avLst/>
          </a:prstGeom>
          <a:noFill/>
        </p:spPr>
        <p:txBody>
          <a:bodyPr wrap="square" rtlCol="0">
            <a:spAutoFit/>
          </a:bodyPr>
          <a:lstStyle/>
          <a:p>
            <a:pPr algn="ctr"/>
            <a:r>
              <a:rPr lang="en-IN" altLang="en-US" sz="3600" dirty="0">
                <a:solidFill>
                  <a:schemeClr val="bg1"/>
                </a:solidFill>
                <a:latin typeface="Times New Roman" panose="02020603050405020304" charset="0"/>
                <a:cs typeface="Times New Roman" panose="02020603050405020304" charset="0"/>
              </a:rPr>
              <a:t>Motivation </a:t>
            </a:r>
            <a:endParaRPr lang="en-IN" altLang="en-US" sz="3600" dirty="0">
              <a:solidFill>
                <a:schemeClr val="bg1"/>
              </a:solidFill>
              <a:latin typeface="Times New Roman" panose="02020603050405020304" charset="0"/>
              <a:cs typeface="Times New Roman" panose="02020603050405020304" charset="0"/>
            </a:endParaRPr>
          </a:p>
        </p:txBody>
      </p:sp>
      <p:sp>
        <p:nvSpPr>
          <p:cNvPr id="3" name="Text Box 2"/>
          <p:cNvSpPr txBox="1"/>
          <p:nvPr/>
        </p:nvSpPr>
        <p:spPr>
          <a:xfrm>
            <a:off x="478790" y="1503481"/>
            <a:ext cx="11204575" cy="4524315"/>
          </a:xfrm>
          <a:prstGeom prst="rect">
            <a:avLst/>
          </a:prstGeom>
          <a:noFill/>
        </p:spPr>
        <p:txBody>
          <a:bodyPr wrap="square" rtlCol="0">
            <a:spAutoFit/>
          </a:bodyPr>
          <a:lstStyle/>
          <a:p>
            <a:pPr marL="342900" indent="-342900" algn="just">
              <a:buFont typeface="Arial" panose="020B0604020202020204" pitchFamily="34" charset="0"/>
              <a:buChar char="•"/>
            </a:pPr>
            <a:r>
              <a:rPr lang="en-IN" altLang="en-US" sz="2400" dirty="0">
                <a:latin typeface="Times New Roman" panose="02020603050405020304" charset="0"/>
                <a:cs typeface="Times New Roman" panose="02020603050405020304" charset="0"/>
              </a:rPr>
              <a:t>Disease detection plays a very important role in the process of diagnosis. Therefore, the motivation lies in accurate classification and detection of the diseases based on medical images. </a:t>
            </a:r>
            <a:endParaRPr lang="en-IN" altLang="en-US" sz="2400" dirty="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endParaRPr lang="en-IN" altLang="en-US" sz="2400" dirty="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lang="en-IN" altLang="en-US" sz="2400" dirty="0">
                <a:latin typeface="Times New Roman" panose="02020603050405020304" charset="0"/>
                <a:cs typeface="Times New Roman" panose="02020603050405020304" charset="0"/>
              </a:rPr>
              <a:t>The main aim is to minimize the chances of error that might happen due to the doctor's misjudgement. </a:t>
            </a:r>
            <a:endParaRPr lang="en-IN" altLang="en-US" sz="2400" dirty="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endParaRPr lang="en-IN" altLang="en-US" sz="2400" dirty="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lang="en-IN" altLang="en-US" sz="2400" dirty="0">
                <a:latin typeface="Times New Roman" panose="02020603050405020304" charset="0"/>
                <a:cs typeface="Times New Roman" panose="02020603050405020304" charset="0"/>
              </a:rPr>
              <a:t>Developing a system that will not only help in detecting the diseases efficiently but will also save the time and effort of the medical practitioners. </a:t>
            </a:r>
            <a:endParaRPr lang="en-IN" altLang="en-US" sz="2400" dirty="0">
              <a:latin typeface="Times New Roman" panose="02020603050405020304" charset="0"/>
              <a:cs typeface="Times New Roman" panose="02020603050405020304" charset="0"/>
            </a:endParaRPr>
          </a:p>
          <a:p>
            <a:pPr indent="0" algn="just">
              <a:buFont typeface="Arial" panose="020B0604020202020204" pitchFamily="34" charset="0"/>
              <a:buNone/>
            </a:pPr>
            <a:endParaRPr lang="en-IN" altLang="en-US" sz="2400" dirty="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lang="en-IN" altLang="en-US" sz="2400" dirty="0">
                <a:latin typeface="Times New Roman" panose="02020603050405020304" charset="0"/>
                <a:cs typeface="Times New Roman" panose="02020603050405020304" charset="0"/>
              </a:rPr>
              <a:t>This will also save the patients from running to the doctor to get their medical reports </a:t>
            </a:r>
            <a:r>
              <a:rPr lang="en-IN" altLang="en-US" sz="2400" dirty="0" smtClean="0">
                <a:latin typeface="Times New Roman" panose="02020603050405020304" charset="0"/>
                <a:cs typeface="Times New Roman" panose="02020603050405020304" charset="0"/>
              </a:rPr>
              <a:t>verified.</a:t>
            </a:r>
            <a:endParaRPr lang="en-IN" altLang="en-US" sz="2400" dirty="0">
              <a:latin typeface="Times New Roman" panose="02020603050405020304" charset="0"/>
              <a:cs typeface="Times New Roman" panose="02020603050405020304" charset="0"/>
            </a:endParaRPr>
          </a:p>
        </p:txBody>
      </p:sp>
      <p:sp>
        <p:nvSpPr>
          <p:cNvPr id="5" name="Date Placeholder 4"/>
          <p:cNvSpPr>
            <a:spLocks noGrp="1"/>
          </p:cNvSpPr>
          <p:nvPr>
            <p:ph type="dt" sz="half" idx="10"/>
          </p:nvPr>
        </p:nvSpPr>
        <p:spPr/>
        <p:txBody>
          <a:bodyPr/>
          <a:lstStyle/>
          <a:p>
            <a:fld id="{291BFB31-FD02-43FB-A6B9-A89FD73B0C11}" type="datetime1">
              <a:rPr lang="en-US" smtClean="0"/>
            </a:fld>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14553</Words>
  <Application>WPS Presentation</Application>
  <PresentationFormat>Widescreen</PresentationFormat>
  <Paragraphs>541</Paragraphs>
  <Slides>32</Slides>
  <Notes>9</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32</vt:i4>
      </vt:variant>
    </vt:vector>
  </HeadingPairs>
  <TitlesOfParts>
    <vt:vector size="41" baseType="lpstr">
      <vt:lpstr>Arial</vt:lpstr>
      <vt:lpstr>SimSun</vt:lpstr>
      <vt:lpstr>Wingdings</vt:lpstr>
      <vt:lpstr>Times New Roman</vt:lpstr>
      <vt:lpstr>Calibri</vt:lpstr>
      <vt:lpstr>Microsoft YaHei</vt:lpstr>
      <vt:lpstr>Arial Unicode MS</vt:lpstr>
      <vt:lpstr>Calibri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Satarupa Chakrabarti</dc:creator>
  <cp:lastModifiedBy>KIIT</cp:lastModifiedBy>
  <cp:revision>49</cp:revision>
  <dcterms:created xsi:type="dcterms:W3CDTF">2020-06-07T08:30:00Z</dcterms:created>
  <dcterms:modified xsi:type="dcterms:W3CDTF">2020-06-07T19:45:10Z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1033-11.2.0.9396</vt:lpwstr>
  </property>
</Properties>
</file>